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459" r:id="rId2"/>
    <p:sldId id="433" r:id="rId3"/>
    <p:sldId id="509" r:id="rId4"/>
    <p:sldId id="508" r:id="rId5"/>
    <p:sldId id="536" r:id="rId6"/>
    <p:sldId id="534" r:id="rId7"/>
    <p:sldId id="537" r:id="rId8"/>
    <p:sldId id="544" r:id="rId9"/>
    <p:sldId id="535" r:id="rId10"/>
    <p:sldId id="496" r:id="rId11"/>
    <p:sldId id="511" r:id="rId12"/>
    <p:sldId id="512" r:id="rId13"/>
    <p:sldId id="513" r:id="rId14"/>
    <p:sldId id="517" r:id="rId15"/>
    <p:sldId id="527" r:id="rId16"/>
    <p:sldId id="528" r:id="rId17"/>
    <p:sldId id="488" r:id="rId18"/>
    <p:sldId id="523" r:id="rId19"/>
    <p:sldId id="522" r:id="rId20"/>
    <p:sldId id="417" r:id="rId21"/>
    <p:sldId id="524" r:id="rId22"/>
    <p:sldId id="421" r:id="rId23"/>
    <p:sldId id="478" r:id="rId24"/>
    <p:sldId id="493" r:id="rId25"/>
    <p:sldId id="525" r:id="rId26"/>
    <p:sldId id="532" r:id="rId27"/>
  </p:sldIdLst>
  <p:sldSz cx="9144000" cy="6858000" type="screen4x3"/>
  <p:notesSz cx="6808788" cy="9940925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A11"/>
    <a:srgbClr val="D20A11"/>
    <a:srgbClr val="FEFEFE"/>
    <a:srgbClr val="000000"/>
    <a:srgbClr val="F9B000"/>
    <a:srgbClr val="F6F5F3"/>
    <a:srgbClr val="061954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6" autoAdjust="0"/>
    <p:restoredTop sz="87390" autoAdjust="0"/>
  </p:normalViewPr>
  <p:slideViewPr>
    <p:cSldViewPr>
      <p:cViewPr varScale="1">
        <p:scale>
          <a:sx n="59" d="100"/>
          <a:sy n="59" d="100"/>
        </p:scale>
        <p:origin x="125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59" d="100"/>
          <a:sy n="59" d="100"/>
        </p:scale>
        <p:origin x="3259" y="77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sudpresse\VENTE_COMMUNICATION\2018\JDE\Synth&#232;se%20des%20r&#233;sultats%20&#233;tude%20de%20satisfac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Quel est votre degré de satisfaction générale de la Journée Découverte Entreprises?</a:t>
            </a:r>
          </a:p>
        </c:rich>
      </c:tx>
      <c:layout>
        <c:manualLayout>
          <c:xMode val="edge"/>
          <c:yMode val="edge"/>
          <c:x val="0.12144323717971721"/>
          <c:y val="1.85830225798356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ivotFmts>
      <c:pivotFmt>
        <c:idx val="0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/>
        </c:spPr>
        <c:marker>
          <c:symbol val="circle"/>
          <c:size val="6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1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dLblPos val="ctr"/>
          <c:showLegendKey val="0"/>
          <c:showVal val="0"/>
          <c:showCatName val="1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/>
        </c:spPr>
      </c:pivotFmt>
      <c:pivotFmt>
        <c:idx val="3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/>
        </c:spPr>
      </c:pivotFmt>
      <c:pivotFmt>
        <c:idx val="4"/>
        <c:spPr>
          <a:gradFill rotWithShape="1">
            <a:gsLst>
              <a:gs pos="0">
                <a:schemeClr val="accent1">
                  <a:satMod val="103000"/>
                  <a:lumMod val="102000"/>
                  <a:tint val="94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  <a:lin ang="5400000" scaled="0"/>
          </a:gradFill>
          <a:ln>
            <a:noFill/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v>Total</c:v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Lit>
              <c:ptCount val="3"/>
              <c:pt idx="0">
                <c:v>Insatisfait</c:v>
              </c:pt>
              <c:pt idx="1">
                <c:v>Satisfait</c:v>
              </c:pt>
              <c:pt idx="2">
                <c:v>Très satisfait</c:v>
              </c:pt>
            </c:strLit>
          </c:cat>
          <c:val>
            <c:numLit>
              <c:formatCode>General</c:formatCode>
              <c:ptCount val="3"/>
              <c:pt idx="0">
                <c:v>1</c:v>
              </c:pt>
              <c:pt idx="1">
                <c:v>23</c:v>
              </c:pt>
              <c:pt idx="2">
                <c:v>38</c:v>
              </c:pt>
            </c:numLit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  <c:extLst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18" cy="497047"/>
          </a:xfrm>
          <a:prstGeom prst="rect">
            <a:avLst/>
          </a:prstGeom>
        </p:spPr>
        <p:txBody>
          <a:bodyPr vert="horz" lIns="92259" tIns="46129" rIns="92259" bIns="4612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6064" y="1"/>
            <a:ext cx="2951118" cy="497047"/>
          </a:xfrm>
          <a:prstGeom prst="rect">
            <a:avLst/>
          </a:prstGeom>
        </p:spPr>
        <p:txBody>
          <a:bodyPr vert="horz" lIns="92259" tIns="46129" rIns="92259" bIns="46129" rtlCol="0"/>
          <a:lstStyle>
            <a:lvl1pPr algn="r">
              <a:defRPr sz="1200"/>
            </a:lvl1pPr>
          </a:lstStyle>
          <a:p>
            <a:fld id="{F40BAD84-4AC9-4AAE-8171-D2BC384B671E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2281"/>
            <a:ext cx="2951118" cy="497047"/>
          </a:xfrm>
          <a:prstGeom prst="rect">
            <a:avLst/>
          </a:prstGeom>
        </p:spPr>
        <p:txBody>
          <a:bodyPr vert="horz" lIns="92259" tIns="46129" rIns="92259" bIns="46129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6064" y="9442281"/>
            <a:ext cx="2951118" cy="497047"/>
          </a:xfrm>
          <a:prstGeom prst="rect">
            <a:avLst/>
          </a:prstGeom>
        </p:spPr>
        <p:txBody>
          <a:bodyPr vert="horz" lIns="92259" tIns="46129" rIns="92259" bIns="46129" rtlCol="0" anchor="b"/>
          <a:lstStyle>
            <a:lvl1pPr algn="r">
              <a:defRPr sz="1200"/>
            </a:lvl1pPr>
          </a:lstStyle>
          <a:p>
            <a:fld id="{92B77502-F673-40E9-97DC-82CFFBFAD6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1213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50475" cy="497047"/>
          </a:xfrm>
          <a:prstGeom prst="rect">
            <a:avLst/>
          </a:prstGeom>
        </p:spPr>
        <p:txBody>
          <a:bodyPr vert="horz" lIns="92259" tIns="46129" rIns="92259" bIns="46129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7047"/>
          </a:xfrm>
          <a:prstGeom prst="rect">
            <a:avLst/>
          </a:prstGeom>
        </p:spPr>
        <p:txBody>
          <a:bodyPr vert="horz" lIns="92259" tIns="46129" rIns="92259" bIns="46129" rtlCol="0"/>
          <a:lstStyle>
            <a:lvl1pPr algn="r">
              <a:defRPr sz="1200"/>
            </a:lvl1pPr>
          </a:lstStyle>
          <a:p>
            <a:fld id="{93DDE940-AE57-499F-A58E-D8C34A0D7344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70462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59" tIns="46129" rIns="92259" bIns="46129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0880" y="4721939"/>
            <a:ext cx="5447030" cy="4473417"/>
          </a:xfrm>
          <a:prstGeom prst="rect">
            <a:avLst/>
          </a:prstGeom>
        </p:spPr>
        <p:txBody>
          <a:bodyPr vert="horz" lIns="92259" tIns="46129" rIns="92259" bIns="46129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42155"/>
            <a:ext cx="2950475" cy="497047"/>
          </a:xfrm>
          <a:prstGeom prst="rect">
            <a:avLst/>
          </a:prstGeom>
        </p:spPr>
        <p:txBody>
          <a:bodyPr vert="horz" lIns="92259" tIns="46129" rIns="92259" bIns="46129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7047"/>
          </a:xfrm>
          <a:prstGeom prst="rect">
            <a:avLst/>
          </a:prstGeom>
        </p:spPr>
        <p:txBody>
          <a:bodyPr vert="horz" lIns="92259" tIns="46129" rIns="92259" bIns="46129" rtlCol="0" anchor="b"/>
          <a:lstStyle>
            <a:lvl1pPr algn="r">
              <a:defRPr sz="1200"/>
            </a:lvl1pPr>
          </a:lstStyle>
          <a:p>
            <a:fld id="{4EA69B68-5C7C-4CFD-8A32-1163909CAC13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6352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534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Changer la photo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2061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3170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3052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3607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6250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63978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929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Changer la photo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0417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4356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2379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45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55612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Mettre</a:t>
            </a:r>
            <a:r>
              <a:rPr lang="nl-BE" dirty="0" smtClean="0"/>
              <a:t> des </a:t>
            </a:r>
            <a:r>
              <a:rPr lang="nl-BE" dirty="0" err="1" smtClean="0"/>
              <a:t>photos</a:t>
            </a:r>
            <a:r>
              <a:rPr lang="nl-BE" dirty="0" smtClean="0"/>
              <a:t> de </a:t>
            </a:r>
            <a:r>
              <a:rPr lang="nl-BE" dirty="0" err="1" smtClean="0"/>
              <a:t>nos</a:t>
            </a:r>
            <a:r>
              <a:rPr lang="nl-BE" dirty="0" smtClean="0"/>
              <a:t> matériels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promos</a:t>
            </a:r>
            <a:r>
              <a:rPr lang="nl-BE" baseline="0" dirty="0" smtClean="0"/>
              <a:t>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2352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 err="1" smtClean="0"/>
              <a:t>Mettre</a:t>
            </a:r>
            <a:r>
              <a:rPr lang="nl-BE" dirty="0" smtClean="0"/>
              <a:t> des </a:t>
            </a:r>
            <a:r>
              <a:rPr lang="nl-BE" dirty="0" err="1" smtClean="0"/>
              <a:t>photos</a:t>
            </a:r>
            <a:r>
              <a:rPr lang="nl-BE" dirty="0" smtClean="0"/>
              <a:t> de </a:t>
            </a:r>
            <a:r>
              <a:rPr lang="nl-BE" dirty="0" err="1" smtClean="0"/>
              <a:t>nos</a:t>
            </a:r>
            <a:r>
              <a:rPr lang="nl-BE" dirty="0" smtClean="0"/>
              <a:t> matériels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promos</a:t>
            </a:r>
            <a:r>
              <a:rPr lang="nl-BE" baseline="0" dirty="0" smtClean="0"/>
              <a:t> </a:t>
            </a:r>
            <a:endParaRPr lang="nl-BE" dirty="0" smtClean="0"/>
          </a:p>
          <a:p>
            <a:pPr defTabSz="915772">
              <a:defRPr/>
            </a:pPr>
            <a:endParaRPr lang="nl-BE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556268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Mettre</a:t>
            </a:r>
            <a:r>
              <a:rPr lang="nl-BE" dirty="0" smtClean="0"/>
              <a:t> des </a:t>
            </a:r>
            <a:r>
              <a:rPr lang="nl-BE" dirty="0" err="1" smtClean="0"/>
              <a:t>photos</a:t>
            </a:r>
            <a:r>
              <a:rPr lang="nl-BE" dirty="0" smtClean="0"/>
              <a:t> de </a:t>
            </a:r>
            <a:r>
              <a:rPr lang="nl-BE" dirty="0" err="1" smtClean="0"/>
              <a:t>nos</a:t>
            </a:r>
            <a:r>
              <a:rPr lang="nl-BE" dirty="0" smtClean="0"/>
              <a:t> matériels</a:t>
            </a:r>
            <a:r>
              <a:rPr lang="nl-BE" baseline="0" dirty="0" smtClean="0"/>
              <a:t> </a:t>
            </a:r>
            <a:r>
              <a:rPr lang="nl-BE" baseline="0" dirty="0" err="1" smtClean="0"/>
              <a:t>promos</a:t>
            </a:r>
            <a:r>
              <a:rPr lang="nl-BE" baseline="0" dirty="0" smtClean="0"/>
              <a:t>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1270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Changer</a:t>
            </a:r>
            <a:r>
              <a:rPr lang="nl-BE" baseline="0" dirty="0" smtClean="0"/>
              <a:t> la </a:t>
            </a:r>
            <a:r>
              <a:rPr lang="nl-BE" baseline="0" dirty="0" err="1" smtClean="0"/>
              <a:t>photo</a:t>
            </a:r>
            <a:r>
              <a:rPr lang="nl-BE" baseline="0" dirty="0" smtClean="0"/>
              <a:t>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6730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77431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3310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3666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aseline="0" dirty="0" smtClean="0"/>
              <a:t> 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9729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592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>
                <a:solidFill>
                  <a:prstClr val="black"/>
                </a:solidFill>
              </a:rPr>
              <a:pPr/>
              <a:t>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53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4271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0574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69B68-5C7C-4CFD-8A32-1163909CAC13}" type="slidenum">
              <a:rPr lang="nl-BE" smtClean="0">
                <a:solidFill>
                  <a:prstClr val="black"/>
                </a:solidFill>
              </a:rPr>
              <a:pPr/>
              <a:t>9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49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021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5830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4630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2264" y="6356350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000"/>
            </a:lvl1pPr>
          </a:lstStyle>
          <a:p>
            <a:r>
              <a:rPr lang="nl-BE"/>
              <a:t>© Open Bedrijvendag 2013-2014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444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220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77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8647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5929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24084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2004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886DF4-FFA5-4F8D-AA08-E9AADC7436D7}" type="datetimeFigureOut">
              <a:rPr lang="nl-BE" smtClean="0"/>
              <a:t>4/03/2019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444208" y="6356350"/>
            <a:ext cx="2242592" cy="365125"/>
          </a:xfrm>
          <a:prstGeom prst="rect">
            <a:avLst/>
          </a:prstGeom>
        </p:spPr>
        <p:txBody>
          <a:bodyPr/>
          <a:lstStyle/>
          <a:p>
            <a:fld id="{C5E4F35C-E62E-4CDC-841F-472C0A90D571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060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107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7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7.png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42.emf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7.png"/><Relationship Id="rId5" Type="http://schemas.openxmlformats.org/officeDocument/2006/relationships/image" Target="../media/image40.png"/><Relationship Id="rId10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jde-wallonie.be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image" Target="../media/image8.png"/><Relationship Id="rId5" Type="http://schemas.openxmlformats.org/officeDocument/2006/relationships/image" Target="../media/image52.emf"/><Relationship Id="rId10" Type="http://schemas.openxmlformats.org/officeDocument/2006/relationships/image" Target="../media/image7.png"/><Relationship Id="rId4" Type="http://schemas.openxmlformats.org/officeDocument/2006/relationships/image" Target="../media/image51.emf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5" Type="http://schemas.openxmlformats.org/officeDocument/2006/relationships/image" Target="../media/image8.png"/><Relationship Id="rId10" Type="http://schemas.openxmlformats.org/officeDocument/2006/relationships/image" Target="../media/image19.emf"/><Relationship Id="rId4" Type="http://schemas.openxmlformats.org/officeDocument/2006/relationships/image" Target="../media/image2.png"/><Relationship Id="rId9" Type="http://schemas.openxmlformats.org/officeDocument/2006/relationships/image" Target="../media/image18.emf"/><Relationship Id="rId1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chart" Target="../charts/chart1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b="10975"/>
          <a:stretch/>
        </p:blipFill>
        <p:spPr>
          <a:xfrm>
            <a:off x="-73024" y="552862"/>
            <a:ext cx="9144000" cy="542075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xmlns="" id="{BC16EBF4-5F5E-4B1A-BB48-F4A4A3376F3D}"/>
              </a:ext>
            </a:extLst>
          </p:cNvPr>
          <p:cNvSpPr/>
          <p:nvPr/>
        </p:nvSpPr>
        <p:spPr>
          <a:xfrm>
            <a:off x="34480" y="212676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xmlns="" id="{DE7F6554-5A07-904B-9DAE-76BBEE6C5A5F}"/>
              </a:ext>
            </a:extLst>
          </p:cNvPr>
          <p:cNvSpPr/>
          <p:nvPr/>
        </p:nvSpPr>
        <p:spPr>
          <a:xfrm>
            <a:off x="93189" y="466921"/>
            <a:ext cx="2981446" cy="194411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 dirty="0"/>
          </a:p>
        </p:txBody>
      </p:sp>
      <p:pic>
        <p:nvPicPr>
          <p:cNvPr id="14" name="Image 13" descr="SUDPRESSE.png">
            <a:extLst>
              <a:ext uri="{FF2B5EF4-FFF2-40B4-BE49-F238E27FC236}">
                <a16:creationId xmlns:a16="http://schemas.microsoft.com/office/drawing/2014/main" xmlns="" id="{B263480F-46C3-B24D-8382-88FC8B60E2D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38" y="741148"/>
            <a:ext cx="930028" cy="24255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 de texte 21">
            <a:extLst>
              <a:ext uri="{FF2B5EF4-FFF2-40B4-BE49-F238E27FC236}">
                <a16:creationId xmlns:a16="http://schemas.microsoft.com/office/drawing/2014/main" xmlns="" id="{B9269856-0645-6D47-A102-334E1E02153B}"/>
              </a:ext>
            </a:extLst>
          </p:cNvPr>
          <p:cNvSpPr txBox="1"/>
          <p:nvPr/>
        </p:nvSpPr>
        <p:spPr>
          <a:xfrm>
            <a:off x="300376" y="621605"/>
            <a:ext cx="1626375" cy="26538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Une organisation</a:t>
            </a:r>
            <a:endParaRPr lang="fr-BE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99" y="1391525"/>
            <a:ext cx="1187888" cy="4227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Zone de texte 32">
            <a:extLst>
              <a:ext uri="{FF2B5EF4-FFF2-40B4-BE49-F238E27FC236}">
                <a16:creationId xmlns:a16="http://schemas.microsoft.com/office/drawing/2014/main" xmlns="" id="{1FF6F429-4E82-CC48-A340-9A9031454C87}"/>
              </a:ext>
            </a:extLst>
          </p:cNvPr>
          <p:cNvSpPr txBox="1"/>
          <p:nvPr/>
        </p:nvSpPr>
        <p:spPr>
          <a:xfrm>
            <a:off x="326949" y="999969"/>
            <a:ext cx="1957792" cy="21760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collaboration avec </a:t>
            </a:r>
            <a:endParaRPr lang="fr-BE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5" y="6342333"/>
            <a:ext cx="3036099" cy="51201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36912"/>
            <a:ext cx="5715000" cy="5715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99" y="6446247"/>
            <a:ext cx="907825" cy="3245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55" y="1391525"/>
            <a:ext cx="351164" cy="4837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01" y="1417073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86712563-3BDA-4342-940E-806C0956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5759542" cy="6261791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0A9DE13A-934E-443F-811E-310397B328DF}"/>
              </a:ext>
            </a:extLst>
          </p:cNvPr>
          <p:cNvSpPr txBox="1"/>
          <p:nvPr/>
        </p:nvSpPr>
        <p:spPr>
          <a:xfrm>
            <a:off x="4716016" y="5540893"/>
            <a:ext cx="4427984" cy="830997"/>
          </a:xfrm>
          <a:prstGeom prst="rect">
            <a:avLst/>
          </a:prstGeom>
          <a:solidFill>
            <a:srgbClr val="FF0000"/>
          </a:solidFill>
          <a:ln w="12700" cap="rnd" cmpd="sng"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r"/>
            <a:r>
              <a:rPr lang="nl-BE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BE" sz="4800" dirty="0" smtClean="0">
                <a:solidFill>
                  <a:schemeClr val="bg1"/>
                </a:solidFill>
                <a:latin typeface="+mj-lt"/>
              </a:rPr>
              <a:t>           3 PILIERS </a:t>
            </a:r>
            <a:endParaRPr lang="nl-BE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81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30052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10" name="Image 9" descr="SUDPRESS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45" y="548680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pic>
        <p:nvPicPr>
          <p:cNvPr id="14" name="Afbeelding 6" descr="friends.png">
            <a:extLst>
              <a:ext uri="{FF2B5EF4-FFF2-40B4-BE49-F238E27FC236}">
                <a16:creationId xmlns:a16="http://schemas.microsoft.com/office/drawing/2014/main" xmlns="" id="{DA71E63E-0D9B-4293-8CC7-F77D487E4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095" y="5203612"/>
            <a:ext cx="1219200" cy="1219200"/>
          </a:xfrm>
          <a:prstGeom prst="rect">
            <a:avLst/>
          </a:prstGeom>
        </p:spPr>
      </p:pic>
      <p:sp>
        <p:nvSpPr>
          <p:cNvPr id="15" name="Tekstvak 8">
            <a:extLst>
              <a:ext uri="{FF2B5EF4-FFF2-40B4-BE49-F238E27FC236}">
                <a16:creationId xmlns:a16="http://schemas.microsoft.com/office/drawing/2014/main" xmlns="" id="{1DE89741-3FB4-41D3-AD66-AD9F645727F5}"/>
              </a:ext>
            </a:extLst>
          </p:cNvPr>
          <p:cNvSpPr txBox="1"/>
          <p:nvPr/>
        </p:nvSpPr>
        <p:spPr>
          <a:xfrm>
            <a:off x="7384630" y="6074526"/>
            <a:ext cx="1649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>
                <a:latin typeface="+mj-lt"/>
              </a:rPr>
              <a:t>FAMILLE ET AMIS</a:t>
            </a:r>
            <a:endParaRPr lang="nl-NL" sz="1600" b="1" dirty="0">
              <a:latin typeface="+mj-lt"/>
            </a:endParaRPr>
          </a:p>
        </p:txBody>
      </p:sp>
      <p:pic>
        <p:nvPicPr>
          <p:cNvPr id="16" name="Afbeelding 9" descr="reputatiosn.png">
            <a:extLst>
              <a:ext uri="{FF2B5EF4-FFF2-40B4-BE49-F238E27FC236}">
                <a16:creationId xmlns:a16="http://schemas.microsoft.com/office/drawing/2014/main" xmlns="" id="{4107EB68-6908-467B-A7B4-12994BB97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45" y="5289223"/>
            <a:ext cx="808872" cy="808872"/>
          </a:xfrm>
          <a:prstGeom prst="rect">
            <a:avLst/>
          </a:prstGeom>
        </p:spPr>
      </p:pic>
      <p:sp>
        <p:nvSpPr>
          <p:cNvPr id="17" name="Rechthoek 13">
            <a:extLst>
              <a:ext uri="{FF2B5EF4-FFF2-40B4-BE49-F238E27FC236}">
                <a16:creationId xmlns:a16="http://schemas.microsoft.com/office/drawing/2014/main" xmlns="" id="{F9DB553F-901C-4BDC-86EC-30AF085A28DE}"/>
              </a:ext>
            </a:extLst>
          </p:cNvPr>
          <p:cNvSpPr/>
          <p:nvPr/>
        </p:nvSpPr>
        <p:spPr>
          <a:xfrm>
            <a:off x="366757" y="6051084"/>
            <a:ext cx="1343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b="1" dirty="0" smtClean="0">
                <a:latin typeface="+mj-lt"/>
                <a:cs typeface="Engel Light"/>
              </a:rPr>
              <a:t>NOTORIÉTÉ</a:t>
            </a:r>
            <a:r>
              <a:rPr lang="nl-BE" dirty="0" smtClean="0">
                <a:latin typeface="Engel Light"/>
                <a:cs typeface="Engel Light"/>
              </a:rPr>
              <a:t> </a:t>
            </a:r>
            <a:endParaRPr lang="nl-NL" b="1" dirty="0">
              <a:latin typeface="Engel Light"/>
              <a:cs typeface="Engel Light"/>
            </a:endParaRPr>
          </a:p>
        </p:txBody>
      </p:sp>
      <p:pic>
        <p:nvPicPr>
          <p:cNvPr id="18" name="Afbeelding 14" descr="stakeholders.png">
            <a:extLst>
              <a:ext uri="{FF2B5EF4-FFF2-40B4-BE49-F238E27FC236}">
                <a16:creationId xmlns:a16="http://schemas.microsoft.com/office/drawing/2014/main" xmlns="" id="{409B359E-1ED7-4276-856B-EACFB4A55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715" y="5289223"/>
            <a:ext cx="943346" cy="943346"/>
          </a:xfrm>
          <a:prstGeom prst="rect">
            <a:avLst/>
          </a:prstGeom>
        </p:spPr>
      </p:pic>
      <p:sp>
        <p:nvSpPr>
          <p:cNvPr id="19" name="Rechthoek 15">
            <a:extLst>
              <a:ext uri="{FF2B5EF4-FFF2-40B4-BE49-F238E27FC236}">
                <a16:creationId xmlns:a16="http://schemas.microsoft.com/office/drawing/2014/main" xmlns="" id="{365F2ECE-ACE5-4256-B4B0-22E7D0C371D4}"/>
              </a:ext>
            </a:extLst>
          </p:cNvPr>
          <p:cNvSpPr/>
          <p:nvPr/>
        </p:nvSpPr>
        <p:spPr>
          <a:xfrm>
            <a:off x="5076177" y="6106656"/>
            <a:ext cx="11224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00" b="1" dirty="0" smtClean="0">
                <a:latin typeface="+mj-lt"/>
                <a:cs typeface="Engel Light"/>
              </a:rPr>
              <a:t>RELATIONS</a:t>
            </a:r>
            <a:endParaRPr lang="nl-NL" sz="1600" b="1" dirty="0">
              <a:latin typeface="+mj-lt"/>
              <a:cs typeface="Engel Light"/>
            </a:endParaRPr>
          </a:p>
        </p:txBody>
      </p:sp>
      <p:sp>
        <p:nvSpPr>
          <p:cNvPr id="20" name="Rechthoek 17">
            <a:extLst>
              <a:ext uri="{FF2B5EF4-FFF2-40B4-BE49-F238E27FC236}">
                <a16:creationId xmlns:a16="http://schemas.microsoft.com/office/drawing/2014/main" xmlns="" id="{6544C794-B062-42D7-B4E7-F54CEF6F3011}"/>
              </a:ext>
            </a:extLst>
          </p:cNvPr>
          <p:cNvSpPr/>
          <p:nvPr/>
        </p:nvSpPr>
        <p:spPr>
          <a:xfrm>
            <a:off x="2768336" y="6051084"/>
            <a:ext cx="1510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b="1" dirty="0" smtClean="0">
                <a:latin typeface="+mj-lt"/>
              </a:rPr>
              <a:t>VOISINS</a:t>
            </a:r>
            <a:endParaRPr lang="nl-BE" b="1" dirty="0">
              <a:latin typeface="+mj-lt"/>
            </a:endParaRPr>
          </a:p>
        </p:txBody>
      </p:sp>
      <p:pic>
        <p:nvPicPr>
          <p:cNvPr id="21" name="Afbeelding 18">
            <a:extLst>
              <a:ext uri="{FF2B5EF4-FFF2-40B4-BE49-F238E27FC236}">
                <a16:creationId xmlns:a16="http://schemas.microsoft.com/office/drawing/2014/main" xmlns="" id="{061481AC-39BE-4BB4-B33F-82D526CB19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092" y="5145287"/>
            <a:ext cx="1023323" cy="1023323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E565A19F-9665-3044-84DE-202BF74B9657}"/>
              </a:ext>
            </a:extLst>
          </p:cNvPr>
          <p:cNvSpPr/>
          <p:nvPr/>
        </p:nvSpPr>
        <p:spPr>
          <a:xfrm>
            <a:off x="107504" y="2618608"/>
            <a:ext cx="1944967" cy="1775069"/>
          </a:xfrm>
          <a:prstGeom prst="ellipse">
            <a:avLst/>
          </a:prstGeom>
          <a:solidFill>
            <a:srgbClr val="D20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7174" y="3101638"/>
            <a:ext cx="280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IMAGE</a:t>
            </a: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262141" y="2470209"/>
            <a:ext cx="694826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Accroître </a:t>
            </a:r>
            <a:r>
              <a:rPr lang="fr-BE" dirty="0"/>
              <a:t>sa </a:t>
            </a:r>
            <a:r>
              <a:rPr lang="fr-BE" b="1" dirty="0" smtClean="0"/>
              <a:t>notoriété</a:t>
            </a:r>
            <a:endParaRPr lang="fr-BE" dirty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Développer </a:t>
            </a:r>
            <a:r>
              <a:rPr lang="fr-BE" dirty="0"/>
              <a:t>son </a:t>
            </a:r>
            <a:r>
              <a:rPr lang="fr-BE" b="1" dirty="0"/>
              <a:t>image de marque</a:t>
            </a:r>
            <a:r>
              <a:rPr lang="fr-BE" dirty="0"/>
              <a:t> ; </a:t>
            </a:r>
            <a:endParaRPr lang="fr-BE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Établir </a:t>
            </a:r>
            <a:r>
              <a:rPr lang="fr-BE" dirty="0"/>
              <a:t>et développer des contacts </a:t>
            </a:r>
            <a:r>
              <a:rPr lang="fr-BE" dirty="0" smtClean="0"/>
              <a:t>privilégiés </a:t>
            </a:r>
            <a:r>
              <a:rPr lang="fr-BE" dirty="0"/>
              <a:t>avec ses </a:t>
            </a:r>
            <a:r>
              <a:rPr lang="fr-BE" b="1" dirty="0"/>
              <a:t>relations </a:t>
            </a:r>
            <a:r>
              <a:rPr lang="fr-BE" b="1" dirty="0" smtClean="0"/>
              <a:t>d'affaires</a:t>
            </a:r>
            <a:endParaRPr lang="fr-BE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Favoriser </a:t>
            </a:r>
            <a:r>
              <a:rPr lang="fr-BE" b="1" dirty="0"/>
              <a:t>l’intégration dans sa région</a:t>
            </a:r>
            <a:r>
              <a:rPr lang="fr-BE" dirty="0"/>
              <a:t>, </a:t>
            </a:r>
            <a:endParaRPr lang="fr-BE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/>
              <a:t>C</a:t>
            </a:r>
            <a:r>
              <a:rPr lang="fr-BE" dirty="0" smtClean="0"/>
              <a:t>ontacts </a:t>
            </a:r>
            <a:r>
              <a:rPr lang="fr-BE" dirty="0"/>
              <a:t>avec </a:t>
            </a:r>
            <a:r>
              <a:rPr lang="fr-BE" b="1" dirty="0"/>
              <a:t>les voisins </a:t>
            </a:r>
            <a:r>
              <a:rPr lang="fr-BE" dirty="0"/>
              <a:t>;</a:t>
            </a:r>
          </a:p>
          <a:p>
            <a:pPr>
              <a:lnSpc>
                <a:spcPct val="150000"/>
              </a:lnSpc>
            </a:pPr>
            <a:r>
              <a:rPr lang="fr-BE" dirty="0"/>
              <a:t> </a:t>
            </a:r>
          </a:p>
          <a:p>
            <a:endParaRPr lang="fr-BE" dirty="0"/>
          </a:p>
        </p:txBody>
      </p:sp>
      <p:sp>
        <p:nvSpPr>
          <p:cNvPr id="24" name="ZoneTexte 23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26" name="Forme libre 25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27" name="Image 26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615" y="893652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 27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17" y="-801508"/>
            <a:ext cx="3291840" cy="329184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843" y="1296443"/>
            <a:ext cx="907825" cy="32454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43" y="928597"/>
            <a:ext cx="351164" cy="48374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42" y="1260430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6087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8" name="Image 7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609" y="864187"/>
            <a:ext cx="1615271" cy="63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43" y="548680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30" name="Rechthoek 8">
            <a:extLst>
              <a:ext uri="{FF2B5EF4-FFF2-40B4-BE49-F238E27FC236}">
                <a16:creationId xmlns:a16="http://schemas.microsoft.com/office/drawing/2014/main" xmlns="" id="{972F57C1-BD20-4735-AE2C-B8E1C0C5BB97}"/>
              </a:ext>
            </a:extLst>
          </p:cNvPr>
          <p:cNvSpPr/>
          <p:nvPr/>
        </p:nvSpPr>
        <p:spPr>
          <a:xfrm>
            <a:off x="320139" y="5949280"/>
            <a:ext cx="1880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00" b="1" dirty="0" smtClean="0">
                <a:latin typeface="+mj-lt"/>
                <a:cs typeface="Engel Light"/>
              </a:rPr>
              <a:t>CHIFFRE D’AFFAIRES</a:t>
            </a:r>
            <a:endParaRPr lang="nl-NL" sz="1600" b="1" dirty="0">
              <a:latin typeface="+mj-lt"/>
              <a:cs typeface="Engel Light"/>
            </a:endParaRPr>
          </a:p>
        </p:txBody>
      </p:sp>
      <p:sp>
        <p:nvSpPr>
          <p:cNvPr id="32" name="Tekstvak 10">
            <a:extLst>
              <a:ext uri="{FF2B5EF4-FFF2-40B4-BE49-F238E27FC236}">
                <a16:creationId xmlns:a16="http://schemas.microsoft.com/office/drawing/2014/main" xmlns="" id="{1F7EAA54-3F5B-4D1C-8A86-41FF694C0587}"/>
              </a:ext>
            </a:extLst>
          </p:cNvPr>
          <p:cNvSpPr txBox="1"/>
          <p:nvPr/>
        </p:nvSpPr>
        <p:spPr>
          <a:xfrm>
            <a:off x="3168288" y="2843137"/>
            <a:ext cx="4044633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000" dirty="0"/>
              <a:t>Augmenter son </a:t>
            </a:r>
            <a:r>
              <a:rPr lang="fr-BE" sz="2000" b="1" dirty="0"/>
              <a:t>chiffre d’affaires</a:t>
            </a:r>
            <a:r>
              <a:rPr lang="fr-BE" sz="2000" dirty="0"/>
              <a:t> </a:t>
            </a:r>
            <a:r>
              <a:rPr lang="fr-BE" sz="2000" dirty="0" smtClean="0"/>
              <a:t>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000" dirty="0" smtClean="0"/>
              <a:t>Lancer </a:t>
            </a:r>
            <a:r>
              <a:rPr lang="fr-BE" sz="2000" dirty="0"/>
              <a:t>un </a:t>
            </a:r>
            <a:r>
              <a:rPr lang="fr-BE" sz="2000" b="1" dirty="0"/>
              <a:t>nouveau produit </a:t>
            </a:r>
            <a:r>
              <a:rPr lang="fr-BE" sz="2000" b="1" dirty="0" smtClean="0"/>
              <a:t>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000" b="1" dirty="0" smtClean="0"/>
              <a:t>Vendre </a:t>
            </a:r>
            <a:r>
              <a:rPr lang="fr-BE" sz="2000" dirty="0" smtClean="0"/>
              <a:t>vos produits ce jour-là;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fr-BE" sz="200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fr-BE" sz="2000" dirty="0" smtClean="0"/>
          </a:p>
          <a:p>
            <a:pPr lvl="0"/>
            <a:endParaRPr lang="fr-BE" sz="2000" dirty="0">
              <a:solidFill>
                <a:srgbClr val="D20A11"/>
              </a:solidFill>
            </a:endParaRPr>
          </a:p>
          <a:p>
            <a:r>
              <a:rPr lang="fr-BE" sz="2000" dirty="0"/>
              <a:t> </a:t>
            </a:r>
          </a:p>
        </p:txBody>
      </p:sp>
      <p:pic>
        <p:nvPicPr>
          <p:cNvPr id="34" name="Afbeelding 7" descr="verkoop.png">
            <a:extLst>
              <a:ext uri="{FF2B5EF4-FFF2-40B4-BE49-F238E27FC236}">
                <a16:creationId xmlns:a16="http://schemas.microsoft.com/office/drawing/2014/main" xmlns="" id="{B06BFBB4-4428-440A-915E-7698E79251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806" y="5073637"/>
            <a:ext cx="698941" cy="698941"/>
          </a:xfrm>
          <a:prstGeom prst="rect">
            <a:avLst/>
          </a:prstGeom>
        </p:spPr>
      </p:pic>
      <p:pic>
        <p:nvPicPr>
          <p:cNvPr id="35" name="Afbeelding 9" descr="laungh.png">
            <a:extLst>
              <a:ext uri="{FF2B5EF4-FFF2-40B4-BE49-F238E27FC236}">
                <a16:creationId xmlns:a16="http://schemas.microsoft.com/office/drawing/2014/main" xmlns="" id="{12CC64D3-BAA9-492E-9487-EF6DFF730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343" y="4720221"/>
            <a:ext cx="1408686" cy="1408686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xmlns="" id="{E565A19F-9665-3044-84DE-202BF74B9657}"/>
              </a:ext>
            </a:extLst>
          </p:cNvPr>
          <p:cNvSpPr/>
          <p:nvPr/>
        </p:nvSpPr>
        <p:spPr>
          <a:xfrm>
            <a:off x="322582" y="2779716"/>
            <a:ext cx="1944967" cy="1775069"/>
          </a:xfrm>
          <a:prstGeom prst="ellipse">
            <a:avLst/>
          </a:prstGeom>
          <a:solidFill>
            <a:srgbClr val="D20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532252" y="3262746"/>
            <a:ext cx="2806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/>
                </a:solidFill>
              </a:rPr>
              <a:t>VENTES</a:t>
            </a: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16" name="Rechthoek 8">
            <a:extLst>
              <a:ext uri="{FF2B5EF4-FFF2-40B4-BE49-F238E27FC236}">
                <a16:creationId xmlns:a16="http://schemas.microsoft.com/office/drawing/2014/main" xmlns="" id="{972F57C1-BD20-4735-AE2C-B8E1C0C5BB97}"/>
              </a:ext>
            </a:extLst>
          </p:cNvPr>
          <p:cNvSpPr/>
          <p:nvPr/>
        </p:nvSpPr>
        <p:spPr>
          <a:xfrm>
            <a:off x="6931519" y="6000343"/>
            <a:ext cx="18966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00" b="1" dirty="0" smtClean="0">
                <a:latin typeface="+mj-lt"/>
                <a:cs typeface="Engel Light"/>
              </a:rPr>
              <a:t>NOUVEAU PRODUIT</a:t>
            </a:r>
            <a:endParaRPr lang="nl-NL" sz="1600" b="1" dirty="0">
              <a:latin typeface="+mj-lt"/>
              <a:cs typeface="Engel Light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19" name="Forme libre 18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20" name="Image 1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6" y="-899902"/>
            <a:ext cx="3291840" cy="32918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67" y="1287610"/>
            <a:ext cx="907825" cy="32454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96" y="875037"/>
            <a:ext cx="351164" cy="4837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93" y="1264042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6087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8" name="Image 7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03" y="860646"/>
            <a:ext cx="1667112" cy="657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58" y="536110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62250" y="3577670"/>
            <a:ext cx="2806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chemeClr val="bg1"/>
                </a:solidFill>
              </a:rPr>
              <a:t>VOS EMPLOYES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0" name="Rechthoek 8">
            <a:extLst>
              <a:ext uri="{FF2B5EF4-FFF2-40B4-BE49-F238E27FC236}">
                <a16:creationId xmlns:a16="http://schemas.microsoft.com/office/drawing/2014/main" xmlns="" id="{972F57C1-BD20-4735-AE2C-B8E1C0C5BB97}"/>
              </a:ext>
            </a:extLst>
          </p:cNvPr>
          <p:cNvSpPr/>
          <p:nvPr/>
        </p:nvSpPr>
        <p:spPr>
          <a:xfrm>
            <a:off x="416217" y="5942673"/>
            <a:ext cx="1357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00" b="1" dirty="0" smtClean="0">
                <a:latin typeface="+mj-lt"/>
                <a:cs typeface="Engel Light"/>
              </a:rPr>
              <a:t>MOTIVATION</a:t>
            </a:r>
            <a:r>
              <a:rPr lang="nl-BE" b="1" dirty="0" smtClean="0">
                <a:latin typeface="+mj-lt"/>
                <a:cs typeface="Engel Light"/>
              </a:rPr>
              <a:t> </a:t>
            </a:r>
            <a:endParaRPr lang="nl-NL" b="1" dirty="0">
              <a:latin typeface="+mj-lt"/>
              <a:cs typeface="Engel Light"/>
            </a:endParaRPr>
          </a:p>
        </p:txBody>
      </p:sp>
      <p:sp>
        <p:nvSpPr>
          <p:cNvPr id="32" name="Tekstvak 10">
            <a:extLst>
              <a:ext uri="{FF2B5EF4-FFF2-40B4-BE49-F238E27FC236}">
                <a16:creationId xmlns:a16="http://schemas.microsoft.com/office/drawing/2014/main" xmlns="" id="{1F7EAA54-3F5B-4D1C-8A86-41FF694C0587}"/>
              </a:ext>
            </a:extLst>
          </p:cNvPr>
          <p:cNvSpPr txBox="1"/>
          <p:nvPr/>
        </p:nvSpPr>
        <p:spPr>
          <a:xfrm>
            <a:off x="6755858" y="5869514"/>
            <a:ext cx="153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>
                <a:latin typeface="+mj-lt"/>
                <a:cs typeface="Engel Light"/>
              </a:rPr>
              <a:t>TEAMBULDING</a:t>
            </a:r>
            <a:r>
              <a:rPr lang="nl-BE" sz="2000" b="1" dirty="0" smtClean="0">
                <a:latin typeface="+mj-lt"/>
                <a:cs typeface="Engel Light"/>
              </a:rPr>
              <a:t> </a:t>
            </a:r>
            <a:endParaRPr lang="nl-NL" sz="2000" b="1" dirty="0">
              <a:latin typeface="+mj-lt"/>
              <a:cs typeface="Engel Light"/>
            </a:endParaRPr>
          </a:p>
        </p:txBody>
      </p:sp>
      <p:pic>
        <p:nvPicPr>
          <p:cNvPr id="14" name="Afbeelding 7" descr="motivatie.png">
            <a:extLst>
              <a:ext uri="{FF2B5EF4-FFF2-40B4-BE49-F238E27FC236}">
                <a16:creationId xmlns:a16="http://schemas.microsoft.com/office/drawing/2014/main" xmlns="" id="{EE497C7C-5A97-4428-888F-A12B8AD06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75" y="4736226"/>
            <a:ext cx="1397186" cy="1397186"/>
          </a:xfrm>
          <a:prstGeom prst="rect">
            <a:avLst/>
          </a:prstGeom>
        </p:spPr>
      </p:pic>
      <p:pic>
        <p:nvPicPr>
          <p:cNvPr id="15" name="Afbeelding 12" descr="teamwork.png">
            <a:extLst>
              <a:ext uri="{FF2B5EF4-FFF2-40B4-BE49-F238E27FC236}">
                <a16:creationId xmlns:a16="http://schemas.microsoft.com/office/drawing/2014/main" xmlns="" id="{0D5F5648-5394-4134-BF9A-48520697C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058" y="4741774"/>
            <a:ext cx="1118668" cy="1118668"/>
          </a:xfrm>
          <a:prstGeom prst="rect">
            <a:avLst/>
          </a:prstGeom>
        </p:spPr>
      </p:pic>
      <p:pic>
        <p:nvPicPr>
          <p:cNvPr id="16" name="Afbeelding 6" descr="friends.png">
            <a:extLst>
              <a:ext uri="{FF2B5EF4-FFF2-40B4-BE49-F238E27FC236}">
                <a16:creationId xmlns:a16="http://schemas.microsoft.com/office/drawing/2014/main" xmlns="" id="{DA71E63E-0D9B-4293-8CC7-F77D487E48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107" y="4776537"/>
            <a:ext cx="1219200" cy="1219200"/>
          </a:xfrm>
          <a:prstGeom prst="rect">
            <a:avLst/>
          </a:prstGeom>
        </p:spPr>
      </p:pic>
      <p:sp>
        <p:nvSpPr>
          <p:cNvPr id="17" name="Tekstvak 8">
            <a:extLst>
              <a:ext uri="{FF2B5EF4-FFF2-40B4-BE49-F238E27FC236}">
                <a16:creationId xmlns:a16="http://schemas.microsoft.com/office/drawing/2014/main" xmlns="" id="{1DE89741-3FB4-41D3-AD66-AD9F645727F5}"/>
              </a:ext>
            </a:extLst>
          </p:cNvPr>
          <p:cNvSpPr txBox="1"/>
          <p:nvPr/>
        </p:nvSpPr>
        <p:spPr>
          <a:xfrm>
            <a:off x="2455406" y="5949280"/>
            <a:ext cx="1649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>
                <a:latin typeface="+mj-lt"/>
              </a:rPr>
              <a:t>FAMILLE ET AMIS</a:t>
            </a:r>
            <a:endParaRPr lang="nl-NL" sz="1600" b="1" dirty="0">
              <a:latin typeface="+mj-lt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E565A19F-9665-3044-84DE-202BF74B9657}"/>
              </a:ext>
            </a:extLst>
          </p:cNvPr>
          <p:cNvSpPr/>
          <p:nvPr/>
        </p:nvSpPr>
        <p:spPr>
          <a:xfrm>
            <a:off x="91962" y="2433113"/>
            <a:ext cx="1944967" cy="1775069"/>
          </a:xfrm>
          <a:prstGeom prst="ellipse">
            <a:avLst/>
          </a:prstGeom>
          <a:solidFill>
            <a:srgbClr val="D20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209542" y="2981498"/>
            <a:ext cx="2806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</a:rPr>
              <a:t>EMPLOYÉS</a:t>
            </a:r>
            <a:endParaRPr lang="fr-FR" sz="4400" dirty="0">
              <a:solidFill>
                <a:schemeClr val="bg1"/>
              </a:solidFill>
            </a:endParaRPr>
          </a:p>
        </p:txBody>
      </p:sp>
      <p:sp>
        <p:nvSpPr>
          <p:cNvPr id="20" name="Zone de texte 25"/>
          <p:cNvSpPr txBox="1"/>
          <p:nvPr/>
        </p:nvSpPr>
        <p:spPr>
          <a:xfrm>
            <a:off x="2551795" y="2442732"/>
            <a:ext cx="5764622" cy="1978698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Valoriser </a:t>
            </a:r>
            <a:r>
              <a:rPr lang="fr-B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BE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compétences</a:t>
            </a:r>
            <a:r>
              <a:rPr lang="fr-B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ses </a:t>
            </a:r>
            <a:r>
              <a:rPr lang="fr-BE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collaborateurs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Renforcer la </a:t>
            </a:r>
            <a:r>
              <a:rPr lang="fr-BE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motivation du personnel </a:t>
            </a:r>
            <a:r>
              <a:rPr lang="fr-B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 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sz="16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Teambuilding</a:t>
            </a:r>
            <a:r>
              <a:rPr lang="fr-B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;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Montrer votre entreprise à </a:t>
            </a:r>
            <a:r>
              <a:rPr lang="fr-BE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BE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famille </a:t>
            </a:r>
            <a:r>
              <a:rPr lang="fr-BE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BE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aux </a:t>
            </a:r>
            <a:r>
              <a:rPr lang="fr-BE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amis de vos employés</a:t>
            </a:r>
            <a:r>
              <a:rPr lang="fr-B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; 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r-BE" sz="16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Recrutement</a:t>
            </a:r>
            <a:r>
              <a:rPr lang="fr-BE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BE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 nouveaux </a:t>
            </a:r>
            <a:r>
              <a:rPr lang="fr-BE" sz="16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collaborateurs</a:t>
            </a:r>
            <a:r>
              <a:rPr lang="fr-BE" sz="1600" dirty="0"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fr-BE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BE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fr-BE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BE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409" y="4940461"/>
            <a:ext cx="1123950" cy="733425"/>
          </a:xfrm>
          <a:prstGeom prst="rect">
            <a:avLst/>
          </a:prstGeom>
        </p:spPr>
      </p:pic>
      <p:sp>
        <p:nvSpPr>
          <p:cNvPr id="21" name="Tekstvak 10">
            <a:extLst>
              <a:ext uri="{FF2B5EF4-FFF2-40B4-BE49-F238E27FC236}">
                <a16:creationId xmlns:a16="http://schemas.microsoft.com/office/drawing/2014/main" xmlns="" id="{1F7EAA54-3F5B-4D1C-8A86-41FF694C0587}"/>
              </a:ext>
            </a:extLst>
          </p:cNvPr>
          <p:cNvSpPr txBox="1"/>
          <p:nvPr/>
        </p:nvSpPr>
        <p:spPr>
          <a:xfrm>
            <a:off x="4700010" y="5929960"/>
            <a:ext cx="1470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600" b="1" dirty="0" smtClean="0">
                <a:latin typeface="+mj-lt"/>
                <a:cs typeface="Engel Light"/>
              </a:rPr>
              <a:t>RECRUTEMENT</a:t>
            </a:r>
            <a:endParaRPr lang="nl-NL" b="1" dirty="0">
              <a:latin typeface="+mj-lt"/>
              <a:cs typeface="Engel Light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25" name="Forme libre 24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26" name="Image 25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23" y="-891944"/>
            <a:ext cx="3291840" cy="329184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759" y="1256383"/>
            <a:ext cx="907825" cy="32454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23" y="926708"/>
            <a:ext cx="351164" cy="4837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585" y="1261722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6087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8" name="Image 7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166" y="949437"/>
            <a:ext cx="1654061" cy="54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18" y="560499"/>
            <a:ext cx="1005092" cy="28919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17211" y="3350214"/>
            <a:ext cx="280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TOUS ENSEMBLE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569" y="1906554"/>
            <a:ext cx="69802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Augmenter son </a:t>
            </a:r>
            <a:r>
              <a:rPr lang="fr-BE" b="1" dirty="0" smtClean="0"/>
              <a:t>chiffre d’affaires</a:t>
            </a:r>
            <a:r>
              <a:rPr lang="fr-BE" dirty="0" smtClean="0"/>
              <a:t> 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Accroître sa </a:t>
            </a:r>
            <a:r>
              <a:rPr lang="fr-BE" b="1" dirty="0" smtClean="0"/>
              <a:t>notoriété</a:t>
            </a:r>
            <a:r>
              <a:rPr lang="fr-BE" dirty="0" smtClean="0"/>
              <a:t>, et développer son </a:t>
            </a:r>
            <a:r>
              <a:rPr lang="fr-BE" b="1" dirty="0" smtClean="0"/>
              <a:t>image de marque</a:t>
            </a:r>
            <a:r>
              <a:rPr lang="fr-BE" dirty="0" smtClean="0"/>
              <a:t> ;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Valoriser les compétences de ses collaborateurs et renforcer la </a:t>
            </a:r>
            <a:r>
              <a:rPr lang="fr-BE" b="1" dirty="0" smtClean="0"/>
              <a:t>motivation du personnel </a:t>
            </a:r>
            <a:r>
              <a:rPr lang="fr-BE" dirty="0" smtClean="0"/>
              <a:t>; 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b="1" dirty="0" err="1" smtClean="0"/>
              <a:t>Teambuilding</a:t>
            </a:r>
            <a:r>
              <a:rPr lang="fr-BE" dirty="0" smtClean="0"/>
              <a:t> ;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Montrer votre entreprise à </a:t>
            </a:r>
            <a:r>
              <a:rPr lang="fr-BE" b="1" dirty="0" smtClean="0"/>
              <a:t>votre famille et vos amis</a:t>
            </a:r>
            <a:r>
              <a:rPr lang="fr-BE" dirty="0" smtClean="0"/>
              <a:t> ;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b="1" dirty="0" smtClean="0"/>
              <a:t>Recrutement</a:t>
            </a:r>
            <a:r>
              <a:rPr lang="fr-BE" dirty="0" smtClean="0"/>
              <a:t> de nouveaux collaborateurs ;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Établir et développer des contacts privilégiés/informels avec ses </a:t>
            </a:r>
            <a:r>
              <a:rPr lang="fr-BE" b="1" dirty="0" smtClean="0"/>
              <a:t>relations d'affaires</a:t>
            </a:r>
            <a:r>
              <a:rPr lang="fr-BE" dirty="0" smtClean="0"/>
              <a:t>;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Favoriser </a:t>
            </a:r>
            <a:r>
              <a:rPr lang="fr-BE" b="1" dirty="0" smtClean="0"/>
              <a:t>l’intégration dans sa région</a:t>
            </a:r>
            <a:r>
              <a:rPr lang="fr-BE" dirty="0" smtClean="0"/>
              <a:t>, les contacts avec les voisins ;</a:t>
            </a:r>
            <a:endParaRPr lang="fr-BE" dirty="0"/>
          </a:p>
        </p:txBody>
      </p:sp>
      <p:pic>
        <p:nvPicPr>
          <p:cNvPr id="27" name="Image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78" y="2302556"/>
            <a:ext cx="2010184" cy="195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12" name="Forme libre 11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10" y="-838874"/>
            <a:ext cx="3291840" cy="32918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40" y="1258029"/>
            <a:ext cx="907825" cy="32454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943" y="941411"/>
            <a:ext cx="351164" cy="48374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752" y="1237937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xmlns="" id="{86712563-3BDA-4342-940E-806C0956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749"/>
            <a:ext cx="8748447" cy="583065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0A9DE13A-934E-443F-811E-310397B328DF}"/>
              </a:ext>
            </a:extLst>
          </p:cNvPr>
          <p:cNvSpPr txBox="1"/>
          <p:nvPr/>
        </p:nvSpPr>
        <p:spPr>
          <a:xfrm>
            <a:off x="5004048" y="5373216"/>
            <a:ext cx="3995936" cy="830997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r"/>
            <a:r>
              <a:rPr lang="nl-BE" sz="4800" dirty="0" smtClean="0">
                <a:solidFill>
                  <a:schemeClr val="bg1"/>
                </a:solidFill>
                <a:latin typeface="+mj-lt"/>
              </a:rPr>
              <a:t>LE PUBLIC </a:t>
            </a:r>
            <a:endParaRPr lang="nl-BE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92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30052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8" name="Image 7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38" y="927055"/>
            <a:ext cx="1584176" cy="48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199" y="517010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2915817" y="2567642"/>
            <a:ext cx="5997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/>
              <a:t>Apprendre et comprendre </a:t>
            </a:r>
            <a:r>
              <a:rPr lang="fr-BE" b="1" dirty="0"/>
              <a:t>le monde de l'entreprise</a:t>
            </a:r>
            <a:r>
              <a:rPr lang="fr-BE" dirty="0"/>
              <a:t>, </a:t>
            </a:r>
            <a:endParaRPr lang="fr-BE" dirty="0" smtClean="0"/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Découvrir </a:t>
            </a:r>
            <a:r>
              <a:rPr lang="fr-BE" b="1" dirty="0"/>
              <a:t>les coulisses</a:t>
            </a:r>
            <a:r>
              <a:rPr lang="fr-BE" dirty="0"/>
              <a:t>, </a:t>
            </a:r>
            <a:r>
              <a:rPr lang="fr-BE" b="1" dirty="0"/>
              <a:t>l’envers du décor </a:t>
            </a:r>
            <a:r>
              <a:rPr lang="fr-BE" b="1" dirty="0" smtClean="0"/>
              <a:t>et votre savoir-faire.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/>
              <a:t>Visiter des sites généralement </a:t>
            </a:r>
            <a:r>
              <a:rPr lang="fr-BE" b="1" dirty="0"/>
              <a:t>inaccessibles au public</a:t>
            </a:r>
            <a:r>
              <a:rPr lang="fr-BE" dirty="0"/>
              <a:t> 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dirty="0" smtClean="0"/>
              <a:t>Educatif: éveiller </a:t>
            </a:r>
            <a:r>
              <a:rPr lang="fr-BE" b="1" dirty="0"/>
              <a:t>les </a:t>
            </a:r>
            <a:r>
              <a:rPr lang="fr-BE" b="1" dirty="0" smtClean="0"/>
              <a:t>jeunes</a:t>
            </a:r>
            <a:r>
              <a:rPr lang="fr-BE" dirty="0" smtClean="0"/>
              <a:t>, </a:t>
            </a:r>
            <a:r>
              <a:rPr lang="fr-BE" dirty="0"/>
              <a:t>faire comprendre des </a:t>
            </a:r>
            <a:r>
              <a:rPr lang="fr-BE" b="1" dirty="0"/>
              <a:t>métiers </a:t>
            </a:r>
            <a:r>
              <a:rPr lang="fr-BE" dirty="0"/>
              <a:t>et susciter des </a:t>
            </a:r>
            <a:r>
              <a:rPr lang="fr-BE" b="1" dirty="0"/>
              <a:t>vocations</a:t>
            </a:r>
            <a:r>
              <a:rPr lang="fr-BE" dirty="0"/>
              <a:t> </a:t>
            </a:r>
            <a:r>
              <a:rPr lang="fr-BE" dirty="0" smtClean="0"/>
              <a:t>;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fr-BE" dirty="0"/>
          </a:p>
          <a:p>
            <a:pPr lvl="0">
              <a:lnSpc>
                <a:spcPct val="150000"/>
              </a:lnSpc>
            </a:pPr>
            <a:r>
              <a:rPr lang="fr-BE" sz="2400" dirty="0" smtClean="0">
                <a:solidFill>
                  <a:srgbClr val="FF0000"/>
                </a:solidFill>
              </a:rPr>
              <a:t>	</a:t>
            </a:r>
            <a:r>
              <a:rPr lang="fr-BE" sz="2400" b="1" dirty="0" smtClean="0">
                <a:solidFill>
                  <a:srgbClr val="FF0000"/>
                </a:solidFill>
              </a:rPr>
              <a:t>Racontez votre histoire !</a:t>
            </a:r>
            <a:endParaRPr lang="fr-BE" sz="2400" b="1" dirty="0">
              <a:solidFill>
                <a:srgbClr val="FF0000"/>
              </a:solidFill>
            </a:endParaRPr>
          </a:p>
          <a:p>
            <a:pPr lvl="0">
              <a:lnSpc>
                <a:spcPct val="150000"/>
              </a:lnSpc>
            </a:pPr>
            <a:endParaRPr lang="fr-BE" dirty="0"/>
          </a:p>
          <a:p>
            <a:r>
              <a:rPr lang="fr-BE" dirty="0"/>
              <a:t> </a:t>
            </a:r>
          </a:p>
          <a:p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5" y="2321375"/>
            <a:ext cx="2523161" cy="16835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37" y="4211555"/>
            <a:ext cx="2462047" cy="164136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12" name="Forme libre 11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94" y="-820559"/>
            <a:ext cx="3291840" cy="32918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06" y="1308853"/>
            <a:ext cx="907825" cy="32454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22" y="961615"/>
            <a:ext cx="351164" cy="48374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15" y="1320624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055EFA4D-D403-4C1D-87A4-A6D17BEF6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6816"/>
            <a:ext cx="8935848" cy="595555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209CAFB8-F197-4C9E-A11F-B7A8B9C87EF6}"/>
              </a:ext>
            </a:extLst>
          </p:cNvPr>
          <p:cNvSpPr txBox="1"/>
          <p:nvPr/>
        </p:nvSpPr>
        <p:spPr>
          <a:xfrm>
            <a:off x="2058576" y="4869160"/>
            <a:ext cx="6984776" cy="830997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4800" dirty="0" smtClean="0">
                <a:solidFill>
                  <a:schemeClr val="bg1"/>
                </a:solidFill>
                <a:latin typeface="+mj-lt"/>
              </a:rPr>
              <a:t>         QUE RECEVEZ-VOUS</a:t>
            </a:r>
            <a:r>
              <a:rPr lang="nl-BE" sz="48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623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40" y="381860"/>
            <a:ext cx="9144000" cy="609427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EC59FD0D-036A-40C7-BF16-59B6CF40F913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612576" y="5085184"/>
            <a:ext cx="8423920" cy="830997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4800" dirty="0" smtClean="0">
                <a:solidFill>
                  <a:schemeClr val="bg1"/>
                </a:solidFill>
                <a:latin typeface="+mj-lt"/>
              </a:rPr>
              <a:t>CONSEILS &amp; ACCOMPAGNEMENT</a:t>
            </a:r>
            <a:endParaRPr lang="nl-BE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45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6087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674364" y="-9068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10" name="Image 9" descr="SUDPRESS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717" y="516099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17211" y="3350214"/>
            <a:ext cx="280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TOUS ENSEMBLE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7540" y="2824319"/>
            <a:ext cx="77188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dirty="0" smtClean="0"/>
              <a:t>Un plan </a:t>
            </a:r>
            <a:r>
              <a:rPr lang="fr-FR" altLang="fr-FR" b="1" dirty="0"/>
              <a:t>étape par </a:t>
            </a:r>
            <a:r>
              <a:rPr lang="fr-FR" altLang="fr-FR" b="1" dirty="0" smtClean="0"/>
              <a:t>étape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dirty="0" smtClean="0"/>
              <a:t>Trucs &amp; astuces </a:t>
            </a:r>
            <a:endParaRPr lang="fr-FR" alt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dirty="0" smtClean="0"/>
              <a:t>Supports </a:t>
            </a:r>
            <a:r>
              <a:rPr lang="fr-BE" dirty="0"/>
              <a:t>en </a:t>
            </a:r>
            <a:r>
              <a:rPr lang="fr-BE" b="1" dirty="0"/>
              <a:t>communication</a:t>
            </a:r>
            <a:r>
              <a:rPr lang="fr-BE" dirty="0"/>
              <a:t> interne, </a:t>
            </a:r>
            <a:r>
              <a:rPr lang="fr-BE" dirty="0" smtClean="0"/>
              <a:t>externe et </a:t>
            </a:r>
            <a:r>
              <a:rPr lang="fr-BE" dirty="0"/>
              <a:t>en </a:t>
            </a:r>
            <a:r>
              <a:rPr lang="fr-BE" b="1" dirty="0" smtClean="0"/>
              <a:t>promotion</a:t>
            </a:r>
          </a:p>
          <a:p>
            <a:pPr>
              <a:lnSpc>
                <a:spcPct val="150000"/>
              </a:lnSpc>
            </a:pPr>
            <a:r>
              <a:rPr lang="fr-BE" dirty="0"/>
              <a:t/>
            </a:r>
            <a:br>
              <a:rPr lang="fr-BE" dirty="0"/>
            </a:br>
            <a:r>
              <a:rPr lang="fr-BE" dirty="0"/>
              <a:t/>
            </a:r>
            <a:br>
              <a:rPr lang="fr-BE" dirty="0"/>
            </a:b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dirty="0"/>
          </a:p>
          <a:p>
            <a:endParaRPr lang="fr-FR" b="1" dirty="0">
              <a:latin typeface="Arial Unicode MS" panose="020B0604020202020204" pitchFamily="34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12" name="Forme libre 11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5" name="Image 14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902" y="891214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967" y="-816074"/>
            <a:ext cx="3291840" cy="32918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398" y="1150570"/>
            <a:ext cx="1152255" cy="41192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79" y="962248"/>
            <a:ext cx="351164" cy="48374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13" y="1322684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DD43C04E-7151-4638-AC19-19B064FAE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7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16809355-90CA-48BF-9470-5D2F06857C99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3563888" y="5013176"/>
            <a:ext cx="5472608" cy="769441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4400" dirty="0" smtClean="0">
                <a:solidFill>
                  <a:schemeClr val="bg1"/>
                </a:solidFill>
              </a:rPr>
              <a:t>              C’EST QUOI ?</a:t>
            </a:r>
            <a:endParaRPr lang="nl-BE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860"/>
            <a:ext cx="9144000" cy="6094279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xmlns="" id="{EC59FD0D-036A-40C7-BF16-59B6CF40F913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612576" y="5013176"/>
            <a:ext cx="8423920" cy="830997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r"/>
            <a:r>
              <a:rPr lang="nl-BE" sz="4800" dirty="0">
                <a:solidFill>
                  <a:schemeClr val="bg1"/>
                </a:solidFill>
                <a:latin typeface="+mj-lt"/>
              </a:rPr>
              <a:t>MATERIEL DE PROMOTION</a:t>
            </a:r>
          </a:p>
        </p:txBody>
      </p:sp>
    </p:spTree>
    <p:extLst>
      <p:ext uri="{BB962C8B-B14F-4D97-AF65-F5344CB8AC3E}">
        <p14:creationId xmlns:p14="http://schemas.microsoft.com/office/powerpoint/2010/main" val="14153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6087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674364" y="-9068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10" name="Image 9" descr="SUDPRESS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12" y="556515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17211" y="3350214"/>
            <a:ext cx="280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TOUS ENSEMBLE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7783" y="2140207"/>
            <a:ext cx="82512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F</a:t>
            </a:r>
            <a:r>
              <a:rPr lang="fr-BE" dirty="0" smtClean="0"/>
              <a:t>lyers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Affiches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Roll-up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Bâches perforées </a:t>
            </a:r>
            <a:endParaRPr lang="fr-B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Drapeaux génériques </a:t>
            </a:r>
            <a:endParaRPr lang="fr-B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S</a:t>
            </a:r>
            <a:r>
              <a:rPr lang="fr-BE" dirty="0" smtClean="0"/>
              <a:t>tickers </a:t>
            </a:r>
            <a:r>
              <a:rPr lang="fr-BE" dirty="0"/>
              <a:t>voiture </a:t>
            </a:r>
            <a:endParaRPr lang="fr-B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Panneaux </a:t>
            </a:r>
            <a:r>
              <a:rPr lang="fr-BE" dirty="0"/>
              <a:t>de signalisation </a:t>
            </a:r>
            <a:endParaRPr lang="fr-B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/>
              <a:t>Invitations e-mailing </a:t>
            </a:r>
            <a:endParaRPr lang="fr-B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R</a:t>
            </a:r>
            <a:r>
              <a:rPr lang="fr-BE" dirty="0" smtClean="0"/>
              <a:t>ubalises </a:t>
            </a:r>
            <a:r>
              <a:rPr lang="fr-BE" dirty="0"/>
              <a:t>génériques</a:t>
            </a:r>
            <a:endParaRPr lang="fr-BE" sz="2400" dirty="0"/>
          </a:p>
          <a:p>
            <a:r>
              <a:rPr lang="fr-FR" altLang="fr-FR" dirty="0"/>
              <a:t/>
            </a:r>
            <a:br>
              <a:rPr lang="fr-FR" altLang="fr-FR" dirty="0"/>
            </a:br>
            <a:endParaRPr lang="fr-FR" altLang="fr-FR" dirty="0"/>
          </a:p>
          <a:p>
            <a:endParaRPr lang="fr-FR" b="1" dirty="0">
              <a:latin typeface="Arial Unicode MS" panose="020B0604020202020204" pitchFamily="34" charset="-128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52" y="4911183"/>
            <a:ext cx="2058765" cy="129068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443" y="4950950"/>
            <a:ext cx="1555191" cy="1170243"/>
          </a:xfrm>
          <a:prstGeom prst="rect">
            <a:avLst/>
          </a:prstGeom>
        </p:spPr>
      </p:pic>
      <p:pic>
        <p:nvPicPr>
          <p:cNvPr id="1028" name="Picture 4" descr="Lâimage contient peut-ÃªtreÂ : plein ai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634" y="4943622"/>
            <a:ext cx="2073049" cy="11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831" y="3200859"/>
            <a:ext cx="2128671" cy="2949271"/>
          </a:xfrm>
          <a:prstGeom prst="rect">
            <a:avLst/>
          </a:prstGeom>
        </p:spPr>
      </p:pic>
      <p:sp>
        <p:nvSpPr>
          <p:cNvPr id="16" name="Forme libre 15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8" name="Image 17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204" y="903960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629" y="-838874"/>
            <a:ext cx="3291840" cy="329184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41" y="1188348"/>
            <a:ext cx="907825" cy="32454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06" y="916230"/>
            <a:ext cx="351164" cy="4837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57" y="1236336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Aucun texte alternatif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381" y="1700808"/>
            <a:ext cx="2006607" cy="26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âimage contient peut-ÃªtreÂ : plein ai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8"/>
          <a:stretch/>
        </p:blipFill>
        <p:spPr bwMode="auto">
          <a:xfrm>
            <a:off x="11124" y="266750"/>
            <a:ext cx="686549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âimage contient peut-ÃªtreÂ : plein ai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1"/>
          <a:stretch/>
        </p:blipFill>
        <p:spPr bwMode="auto">
          <a:xfrm>
            <a:off x="155012" y="4149080"/>
            <a:ext cx="6689669" cy="163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Forme libre 5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xmlns="" id="{0623DC58-45AE-4142-9ECF-82020B810A5C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80" name="Picture 8" descr="Lâimage contient peut-ÃªtreÂ : plein ai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1" t="22837" b="53538"/>
          <a:stretch/>
        </p:blipFill>
        <p:spPr bwMode="auto">
          <a:xfrm>
            <a:off x="4572000" y="245235"/>
            <a:ext cx="3744416" cy="30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âimage contient peut-ÃªtreÂ : plein ai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1" b="28837"/>
          <a:stretch/>
        </p:blipFill>
        <p:spPr bwMode="auto">
          <a:xfrm>
            <a:off x="1907704" y="3509989"/>
            <a:ext cx="5417840" cy="33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ucun texte alternatif disponibl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2" y="245235"/>
            <a:ext cx="2387823" cy="318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86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C9CB22E7-C606-4E22-9974-5BAE91C412E0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539552" y="4725144"/>
            <a:ext cx="8928992" cy="830997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nl-BE" sz="4800" dirty="0" smtClean="0">
                <a:solidFill>
                  <a:schemeClr val="bg1"/>
                </a:solidFill>
                <a:latin typeface="+mj-lt"/>
              </a:rPr>
              <a:t>   CAMPAGNE </a:t>
            </a:r>
            <a:r>
              <a:rPr lang="nl-BE" sz="4800" dirty="0">
                <a:solidFill>
                  <a:schemeClr val="bg1"/>
                </a:solidFill>
                <a:latin typeface="+mj-lt"/>
              </a:rPr>
              <a:t>MEDIA </a:t>
            </a:r>
            <a:r>
              <a:rPr lang="nl-BE" sz="4800" dirty="0" smtClean="0">
                <a:solidFill>
                  <a:schemeClr val="bg1"/>
                </a:solidFill>
                <a:latin typeface="+mj-lt"/>
              </a:rPr>
              <a:t>NATIONALE  </a:t>
            </a:r>
            <a:endParaRPr lang="nl-BE" sz="4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5201" b="10800"/>
          <a:stretch/>
        </p:blipFill>
        <p:spPr>
          <a:xfrm>
            <a:off x="809836" y="815961"/>
            <a:ext cx="7524328" cy="355519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1058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13" y="3126879"/>
            <a:ext cx="3724923" cy="2131733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0" y="6087"/>
            <a:ext cx="9144000" cy="1786254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3102963" y="2214709"/>
            <a:ext cx="5764476" cy="348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344" y="528965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17211" y="3350214"/>
            <a:ext cx="280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TOUS ENSEMBLE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448" y="1749722"/>
            <a:ext cx="82512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b="1" dirty="0" smtClean="0"/>
              <a:t>ATTIRER UN MAXIMUM DE PUBLIC</a:t>
            </a:r>
          </a:p>
          <a:p>
            <a:endParaRPr lang="fr-FR" alt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Spots radio (Bel RTL et Radio Contact)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Spots TV (RTL TVI et Plug RTL) </a:t>
            </a:r>
            <a:endParaRPr lang="fr-FR" alt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Presse papier et online (Sudpresse, L’Echo, Le Soir, Vlan, 7Dimanche)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Presse magazine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Facebook (AD et Sudpresse)  </a:t>
            </a:r>
            <a:endParaRPr lang="fr-FR" alt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/>
              <a:t>Campagne </a:t>
            </a:r>
            <a:r>
              <a:rPr lang="fr-FR" altLang="fr-FR" dirty="0" smtClean="0"/>
              <a:t>d’affichage </a:t>
            </a:r>
            <a:endParaRPr lang="fr-FR" alt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Lettrage </a:t>
            </a:r>
            <a:r>
              <a:rPr lang="fr-FR" altLang="fr-FR" dirty="0"/>
              <a:t>de voitures </a:t>
            </a:r>
            <a:endParaRPr lang="fr-FR" alt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altLang="fr-FR" dirty="0"/>
          </a:p>
          <a:p>
            <a:r>
              <a:rPr lang="fr-FR" altLang="fr-FR" b="1" dirty="0" smtClean="0"/>
              <a:t>VOTRE PRESENCE</a:t>
            </a:r>
          </a:p>
          <a:p>
            <a:endParaRPr lang="fr-FR" alt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Site </a:t>
            </a:r>
            <a:r>
              <a:rPr lang="fr-FR" altLang="fr-FR" dirty="0"/>
              <a:t>internet de </a:t>
            </a:r>
            <a:r>
              <a:rPr lang="fr-FR" altLang="fr-FR" dirty="0" smtClean="0"/>
              <a:t>l’événement </a:t>
            </a:r>
            <a:r>
              <a:rPr lang="fr-FR" altLang="fr-FR" dirty="0" smtClean="0">
                <a:hlinkClick r:id="rId5"/>
              </a:rPr>
              <a:t>www.jde-wallonie.be</a:t>
            </a:r>
            <a:r>
              <a:rPr lang="fr-FR" altLang="fr-FR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/>
              <a:t>M</a:t>
            </a:r>
            <a:r>
              <a:rPr lang="fr-FR" altLang="fr-FR" dirty="0" smtClean="0"/>
              <a:t>agazine </a:t>
            </a:r>
            <a:r>
              <a:rPr lang="fr-FR" altLang="fr-FR" dirty="0"/>
              <a:t>spécifique encarté dans Sudpresse et 7Dimanche </a:t>
            </a:r>
            <a:endParaRPr lang="fr-FR" alt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Post Facebook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dirty="0" smtClean="0"/>
              <a:t>Publi-reportage dans Sudpresse </a:t>
            </a:r>
            <a:endParaRPr lang="fr-FR" alt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altLang="fr-F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altLang="fr-FR" dirty="0"/>
          </a:p>
          <a:p>
            <a:r>
              <a:rPr lang="fr-FR" altLang="fr-FR" dirty="0"/>
              <a:t/>
            </a:r>
            <a:br>
              <a:rPr lang="fr-FR" altLang="fr-FR" dirty="0"/>
            </a:br>
            <a:endParaRPr lang="fr-FR" altLang="fr-FR" dirty="0"/>
          </a:p>
          <a:p>
            <a:endParaRPr lang="fr-FR" b="1" dirty="0">
              <a:latin typeface="Arial Unicode MS" panose="020B0604020202020204" pitchFamily="34" charset="-12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12" name="Forme libre 11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7" name="Image 16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529" y="910959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725" y="-991225"/>
            <a:ext cx="3291840" cy="329184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11" y="1229078"/>
            <a:ext cx="907825" cy="32454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01" y="939272"/>
            <a:ext cx="351164" cy="48374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64" y="1237179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2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6087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3102963" y="2214709"/>
            <a:ext cx="5764476" cy="348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10" name="Image 9" descr="SUDPRESS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42" y="506456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17211" y="3350214"/>
            <a:ext cx="280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TOUS ENSEMBLE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524" y="1642154"/>
            <a:ext cx="8251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dirty="0"/>
              <a:t/>
            </a:r>
            <a:br>
              <a:rPr lang="fr-FR" altLang="fr-FR" dirty="0"/>
            </a:br>
            <a:endParaRPr lang="fr-FR" altLang="fr-FR" dirty="0"/>
          </a:p>
          <a:p>
            <a:endParaRPr lang="fr-FR" b="1" dirty="0">
              <a:latin typeface="Arial Unicode MS" panose="020B0604020202020204" pitchFamily="34" charset="-128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774000" y="-9429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Conseils en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interne, externe, et en promotion ; accompagnement professionnel en organisation par le biais de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contacts directs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de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nombreux outils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;</a:t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BE" altLang="fr-FR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 serez amené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étape par étape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jusqu’au dimanche 7 octobre 2018 ;</a:t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BE" altLang="fr-FR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2774000" y="-485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2774000" y="-485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2774000" y="-4857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048" name="ZoneTexte 2047"/>
          <p:cNvSpPr txBox="1"/>
          <p:nvPr/>
        </p:nvSpPr>
        <p:spPr>
          <a:xfrm>
            <a:off x="3318638" y="5218348"/>
            <a:ext cx="5717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 smtClean="0"/>
              <a:t>Un</a:t>
            </a:r>
            <a:r>
              <a:rPr lang="fr-BE" sz="1600" b="1" dirty="0" smtClean="0"/>
              <a:t> magazine </a:t>
            </a:r>
            <a:r>
              <a:rPr lang="fr-BE" sz="1600" dirty="0" smtClean="0"/>
              <a:t>de 56 pages encarté dans toutes les quotidiens du Groupe Sudpresse (</a:t>
            </a:r>
            <a:r>
              <a:rPr lang="fr-BE" sz="1600" b="1" dirty="0" smtClean="0"/>
              <a:t>656.700 lecteurs uniques</a:t>
            </a:r>
            <a:r>
              <a:rPr lang="fr-BE" sz="1600" dirty="0" smtClean="0"/>
              <a:t>) et dans toutes les éditions du 7Dimanche (</a:t>
            </a:r>
            <a:r>
              <a:rPr lang="fr-BE" sz="1600" b="1" dirty="0" smtClean="0"/>
              <a:t>651.414 lecteurs uniques</a:t>
            </a:r>
            <a:r>
              <a:rPr lang="fr-BE" sz="1600" dirty="0" smtClean="0"/>
              <a:t>)</a:t>
            </a:r>
            <a:endParaRPr lang="fr-BE" sz="1600" dirty="0"/>
          </a:p>
        </p:txBody>
      </p:sp>
      <p:sp>
        <p:nvSpPr>
          <p:cNvPr id="33" name="ZoneTexte 32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69" y="1819910"/>
            <a:ext cx="2261812" cy="319192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45" y="1882290"/>
            <a:ext cx="2125325" cy="29993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004160"/>
            <a:ext cx="2087398" cy="2945784"/>
          </a:xfrm>
          <a:prstGeom prst="rect">
            <a:avLst/>
          </a:prstGeom>
        </p:spPr>
      </p:pic>
      <p:sp>
        <p:nvSpPr>
          <p:cNvPr id="22" name="Forme libre 21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24" name="Image 23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92" y="893478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34" y="-817570"/>
            <a:ext cx="3291840" cy="329184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94" y="1229252"/>
            <a:ext cx="907825" cy="32454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642" y="935227"/>
            <a:ext cx="351164" cy="48374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91" y="1210138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30052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8" name="Image 7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39" y="930085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948" y="523708"/>
            <a:ext cx="1237190" cy="2834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450471" y="2157624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400" b="1" dirty="0" smtClean="0"/>
              <a:t>Plus grand </a:t>
            </a:r>
            <a:r>
              <a:rPr lang="fr-BE" sz="2400" b="1" dirty="0"/>
              <a:t>événement tous publics </a:t>
            </a:r>
            <a:r>
              <a:rPr lang="fr-BE" sz="2400" dirty="0"/>
              <a:t>d’un jour en </a:t>
            </a:r>
            <a:r>
              <a:rPr lang="fr-BE" sz="2400" dirty="0" smtClean="0"/>
              <a:t>Belgique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2400" dirty="0" smtClean="0"/>
              <a:t>Evénement</a:t>
            </a:r>
            <a:r>
              <a:rPr lang="fr-FR" sz="2400" b="1" dirty="0" smtClean="0"/>
              <a:t> national </a:t>
            </a:r>
            <a:endParaRPr lang="fr-BE" sz="2400" b="1" dirty="0" smtClean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400" b="1" dirty="0"/>
              <a:t>Milliers de visiteurs</a:t>
            </a:r>
            <a:r>
              <a:rPr lang="fr-BE" sz="2400" dirty="0"/>
              <a:t>, tous profils </a:t>
            </a:r>
            <a:r>
              <a:rPr lang="fr-BE" sz="2400" dirty="0" smtClean="0"/>
              <a:t>confondus</a:t>
            </a:r>
            <a:endParaRPr lang="fr-BE" sz="2400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400" dirty="0" smtClean="0"/>
              <a:t>A </a:t>
            </a:r>
            <a:r>
              <a:rPr lang="fr-BE" sz="2400" dirty="0"/>
              <a:t>lieu, </a:t>
            </a:r>
            <a:r>
              <a:rPr lang="fr-BE" sz="2400" b="1" dirty="0"/>
              <a:t>chaque année</a:t>
            </a:r>
            <a:r>
              <a:rPr lang="fr-BE" sz="2400" dirty="0"/>
              <a:t>, le </a:t>
            </a:r>
            <a:r>
              <a:rPr lang="fr-BE" sz="2400" dirty="0" smtClean="0"/>
              <a:t>1</a:t>
            </a:r>
            <a:r>
              <a:rPr lang="fr-BE" sz="2400" baseline="30000" dirty="0" smtClean="0"/>
              <a:t>er</a:t>
            </a:r>
            <a:r>
              <a:rPr lang="fr-BE" sz="2400" dirty="0" smtClean="0"/>
              <a:t> dimanche d’octobre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400" b="1" dirty="0" smtClean="0"/>
              <a:t>Centaines </a:t>
            </a:r>
            <a:r>
              <a:rPr lang="fr-BE" sz="2400" b="1" dirty="0"/>
              <a:t>d’entreprises </a:t>
            </a:r>
            <a:r>
              <a:rPr lang="fr-BE" sz="2400" dirty="0"/>
              <a:t>issues de tous secteurs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BE" sz="2400" dirty="0" smtClean="0"/>
              <a:t>Découvrir </a:t>
            </a:r>
            <a:r>
              <a:rPr lang="fr-BE" sz="2400" b="1" dirty="0"/>
              <a:t>le monde de  l’entreprise </a:t>
            </a:r>
            <a:r>
              <a:rPr lang="fr-BE" sz="2400" dirty="0"/>
              <a:t>sous un autre </a:t>
            </a:r>
            <a:r>
              <a:rPr lang="fr-BE" sz="2400" dirty="0" smtClean="0"/>
              <a:t>angle</a:t>
            </a:r>
          </a:p>
          <a:p>
            <a:pPr algn="just">
              <a:lnSpc>
                <a:spcPct val="150000"/>
              </a:lnSpc>
            </a:pPr>
            <a:r>
              <a:rPr lang="fr-BE" sz="2400" b="1" dirty="0" smtClean="0">
                <a:solidFill>
                  <a:srgbClr val="D20A11"/>
                </a:solidFill>
              </a:rPr>
              <a:t>Véritable plateforme entre les entreprises et le public</a:t>
            </a:r>
            <a:endParaRPr lang="fr-BE" b="1" dirty="0">
              <a:solidFill>
                <a:srgbClr val="D20A11"/>
              </a:solidFill>
            </a:endParaRPr>
          </a:p>
        </p:txBody>
      </p:sp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4918987" y="466327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12" name="Forme libre 11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5" name="Imag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644" y="-720709"/>
            <a:ext cx="3291840" cy="329184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507" y="1364608"/>
            <a:ext cx="907825" cy="32454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812" y="934391"/>
            <a:ext cx="351164" cy="48374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80" y="1126148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0" y="0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10" name="Image 9" descr="SUDPRESS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42" y="543694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3574232" y="341873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VIDEO </a:t>
            </a:r>
            <a:endParaRPr lang="fr-BE" dirty="0"/>
          </a:p>
        </p:txBody>
      </p:sp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pic>
        <p:nvPicPr>
          <p:cNvPr id="4" name="Journée Découverte Entreprises - compresse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097" y="2049370"/>
            <a:ext cx="6747847" cy="3795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sp>
        <p:nvSpPr>
          <p:cNvPr id="12" name="Forme libre 11"/>
          <p:cNvSpPr/>
          <p:nvPr/>
        </p:nvSpPr>
        <p:spPr>
          <a:xfrm rot="10800000">
            <a:off x="6237" y="634659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sp>
        <p:nvSpPr>
          <p:cNvPr id="14" name="Forme libre 13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5" name="Image 14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724" y="915106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 15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874"/>
            <a:ext cx="3291840" cy="32918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69" y="1234709"/>
            <a:ext cx="763737" cy="27303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812" y="915106"/>
            <a:ext cx="351164" cy="483747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02" y="1165621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8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cun texte alternatif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548679"/>
            <a:ext cx="8532441" cy="624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C9CB22E7-C606-4E22-9974-5BAE91C412E0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467541" y="5301208"/>
            <a:ext cx="8928992" cy="830997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nl-BE" sz="4800" dirty="0" smtClean="0">
                <a:solidFill>
                  <a:schemeClr val="bg1"/>
                </a:solidFill>
                <a:latin typeface="+mj-lt"/>
              </a:rPr>
              <a:t>  		 Le </a:t>
            </a:r>
            <a:r>
              <a:rPr lang="nl-BE" sz="4800" dirty="0" err="1" smtClean="0">
                <a:solidFill>
                  <a:schemeClr val="bg1"/>
                </a:solidFill>
                <a:latin typeface="+mj-lt"/>
              </a:rPr>
              <a:t>succès</a:t>
            </a:r>
            <a:r>
              <a:rPr lang="nl-BE" sz="4800" dirty="0" smtClean="0">
                <a:solidFill>
                  <a:schemeClr val="bg1"/>
                </a:solidFill>
                <a:latin typeface="+mj-lt"/>
              </a:rPr>
              <a:t> de </a:t>
            </a:r>
            <a:r>
              <a:rPr lang="nl-BE" sz="4800" dirty="0" err="1" smtClean="0">
                <a:solidFill>
                  <a:schemeClr val="bg1"/>
                </a:solidFill>
                <a:latin typeface="+mj-lt"/>
              </a:rPr>
              <a:t>l’édition</a:t>
            </a:r>
            <a:r>
              <a:rPr lang="nl-BE" sz="4800" dirty="0" smtClean="0">
                <a:solidFill>
                  <a:schemeClr val="bg1"/>
                </a:solidFill>
                <a:latin typeface="+mj-lt"/>
              </a:rPr>
              <a:t> 2018  </a:t>
            </a:r>
            <a:endParaRPr lang="nl-BE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21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107504" y="25918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8" name="Image 7" descr="Union Wallonne des Entreprises">
            <a:extLst>
              <a:ext uri="{FF2B5EF4-FFF2-40B4-BE49-F238E27FC236}">
                <a16:creationId xmlns="" xmlns:a16="http://schemas.microsoft.com/office/drawing/2014/main" id="{92AEEA03-2730-9143-92D4-3FC7277210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43" y="1374105"/>
            <a:ext cx="1447729" cy="5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42" y="543694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3574232" y="341873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prstClr val="black"/>
                </a:solidFill>
              </a:rPr>
              <a:t>VIDEO </a:t>
            </a:r>
            <a:endParaRPr lang="fr-BE" dirty="0">
              <a:solidFill>
                <a:prstClr val="black"/>
              </a:solidFill>
            </a:endParaRPr>
          </a:p>
        </p:txBody>
      </p:sp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solidFill>
                  <a:prstClr val="black"/>
                </a:solidFill>
              </a:rPr>
              <a:t>Une organisation</a:t>
            </a:r>
          </a:p>
          <a:p>
            <a:endParaRPr lang="fr-BE" sz="1100" dirty="0" smtClean="0">
              <a:solidFill>
                <a:prstClr val="black"/>
              </a:solidFill>
            </a:endParaRPr>
          </a:p>
          <a:p>
            <a:r>
              <a:rPr lang="fr-BE" sz="1100" dirty="0" smtClean="0">
                <a:solidFill>
                  <a:prstClr val="black"/>
                </a:solidFill>
              </a:rPr>
              <a:t>En collaboration avec</a:t>
            </a:r>
            <a:endParaRPr lang="fr-BE" sz="1100" dirty="0">
              <a:solidFill>
                <a:prstClr val="black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l="5614"/>
          <a:stretch/>
        </p:blipFill>
        <p:spPr>
          <a:xfrm>
            <a:off x="299035" y="2565186"/>
            <a:ext cx="8496943" cy="37380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9924" y="1832923"/>
            <a:ext cx="5476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3600" b="1" dirty="0"/>
              <a:t>84 entreprises participantes</a:t>
            </a:r>
          </a:p>
        </p:txBody>
      </p:sp>
      <p:sp>
        <p:nvSpPr>
          <p:cNvPr id="14" name="Forme libre 13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6" name="Image 1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23" y="-754269"/>
            <a:ext cx="3291840" cy="32918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51" y="850384"/>
            <a:ext cx="907825" cy="32454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76" y="891651"/>
            <a:ext cx="351164" cy="48374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7" y="1330470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-51659" y="-33638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3102963" y="2214709"/>
            <a:ext cx="5764476" cy="348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8" name="Image 7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74" y="1326000"/>
            <a:ext cx="1073150" cy="35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SUDPRESS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642" y="506456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D4E37DED-4DEF-A64C-B8E3-7EA0AA6C8ED4}"/>
              </a:ext>
            </a:extLst>
          </p:cNvPr>
          <p:cNvSpPr txBox="1"/>
          <p:nvPr/>
        </p:nvSpPr>
        <p:spPr>
          <a:xfrm>
            <a:off x="3117211" y="3350214"/>
            <a:ext cx="2806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</a:rPr>
              <a:t>TOUS ENSEMBLE 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524" y="1642154"/>
            <a:ext cx="8251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fr-FR" dirty="0"/>
              <a:t/>
            </a:r>
            <a:br>
              <a:rPr lang="fr-FR" altLang="fr-FR" dirty="0"/>
            </a:br>
            <a:endParaRPr lang="fr-FR" altLang="fr-FR" dirty="0"/>
          </a:p>
          <a:p>
            <a:endParaRPr lang="fr-FR" b="1" dirty="0">
              <a:latin typeface="Arial Unicode MS" panose="020B0604020202020204" pitchFamily="34" charset="-128"/>
            </a:endParaRPr>
          </a:p>
        </p:txBody>
      </p:sp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774000" y="-9429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Conseils en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interne, externe, et en promotion ; accompagnement professionnel en organisation par le biais de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contacts directs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de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nombreux outils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;</a:t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BE" altLang="fr-FR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 serez amené </a:t>
            </a:r>
            <a:r>
              <a:rPr kumimoji="0" lang="fr-BE" altLang="fr-FR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étape par étape</a:t>
            </a: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jusqu’au dimanche 7 octobre 2018 ;</a:t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fr-BE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BE" altLang="fr-FR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2774000" y="-485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BE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2774000" y="-4857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2774000" y="-48577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33" name="ZoneTexte 32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latin typeface="+mj-lt"/>
              </a:rPr>
              <a:t>Une organisation</a:t>
            </a:r>
          </a:p>
          <a:p>
            <a:endParaRPr lang="fr-BE" sz="1100" dirty="0" smtClean="0">
              <a:latin typeface="+mj-lt"/>
            </a:endParaRPr>
          </a:p>
          <a:p>
            <a:r>
              <a:rPr lang="fr-BE" sz="1100" dirty="0" smtClean="0">
                <a:latin typeface="+mj-lt"/>
              </a:rPr>
              <a:t>En collaboration avec</a:t>
            </a:r>
            <a:endParaRPr lang="fr-BE" sz="1100" dirty="0">
              <a:latin typeface="+mj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/>
          <a:srcRect l="5901" t="35084" r="35824" b="38604"/>
          <a:stretch/>
        </p:blipFill>
        <p:spPr>
          <a:xfrm>
            <a:off x="185319" y="1943734"/>
            <a:ext cx="5328592" cy="1397189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/>
          <a:srcRect l="5901" t="41985" r="51575" b="40649"/>
          <a:stretch/>
        </p:blipFill>
        <p:spPr>
          <a:xfrm>
            <a:off x="5188627" y="2863548"/>
            <a:ext cx="3888432" cy="93610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/>
          <a:srcRect l="5901" t="43226" r="9051" b="29680"/>
          <a:stretch/>
        </p:blipFill>
        <p:spPr>
          <a:xfrm>
            <a:off x="78811" y="4064648"/>
            <a:ext cx="6221382" cy="921686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/>
          <a:srcRect l="5678" t="31800" r="25811" b="36339"/>
          <a:stretch/>
        </p:blipFill>
        <p:spPr>
          <a:xfrm>
            <a:off x="1115616" y="3228544"/>
            <a:ext cx="3784528" cy="989996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9"/>
          <a:srcRect l="5113" t="5919" r="50000" b="43321"/>
          <a:stretch/>
        </p:blipFill>
        <p:spPr>
          <a:xfrm>
            <a:off x="6306672" y="4325732"/>
            <a:ext cx="2676539" cy="1784359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0"/>
          <a:srcRect l="63388" t="15270" r="5113" b="64693"/>
          <a:stretch/>
        </p:blipFill>
        <p:spPr>
          <a:xfrm>
            <a:off x="138988" y="4988359"/>
            <a:ext cx="2880320" cy="1080120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11"/>
          <a:srcRect l="6688" t="7255" r="65750" b="75380"/>
          <a:stretch/>
        </p:blipFill>
        <p:spPr>
          <a:xfrm>
            <a:off x="3311860" y="5251330"/>
            <a:ext cx="2520280" cy="936104"/>
          </a:xfrm>
          <a:prstGeom prst="rect">
            <a:avLst/>
          </a:prstGeom>
          <a:ln w="38100" cap="sq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Forme libre 23"/>
          <p:cNvSpPr/>
          <p:nvPr/>
        </p:nvSpPr>
        <p:spPr>
          <a:xfrm rot="10800000">
            <a:off x="0" y="6358463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28" name="Image 27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40" y="-779205"/>
            <a:ext cx="3291840" cy="329184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43" y="863156"/>
            <a:ext cx="907825" cy="324545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12" y="852079"/>
            <a:ext cx="351164" cy="483747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366" y="1263767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xmlns="" id="{16809355-90CA-48BF-9470-5D2F06857C99}"/>
              </a:ext>
            </a:extLst>
          </p:cNvPr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noFill/>
          <a:ln w="3175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Tekstvak 5"/>
          <p:cNvSpPr txBox="1"/>
          <p:nvPr/>
        </p:nvSpPr>
        <p:spPr>
          <a:xfrm>
            <a:off x="650923" y="5584841"/>
            <a:ext cx="8748464" cy="830997"/>
          </a:xfrm>
          <a:prstGeom prst="rect">
            <a:avLst/>
          </a:prstGeom>
          <a:solidFill>
            <a:srgbClr val="D10A11"/>
          </a:solidFill>
          <a:ln w="12700" cap="rnd" cmpd="sng">
            <a:solidFill>
              <a:srgbClr val="D10A1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nl-BE" sz="4800" dirty="0" smtClean="0">
                <a:solidFill>
                  <a:schemeClr val="bg1"/>
                </a:solidFill>
              </a:rPr>
              <a:t>              Des </a:t>
            </a:r>
            <a:r>
              <a:rPr lang="nl-BE" sz="4800" dirty="0" err="1" smtClean="0">
                <a:solidFill>
                  <a:schemeClr val="bg1"/>
                </a:solidFill>
              </a:rPr>
              <a:t>entreprises</a:t>
            </a:r>
            <a:r>
              <a:rPr lang="nl-BE" sz="4800" dirty="0" smtClean="0">
                <a:solidFill>
                  <a:schemeClr val="bg1"/>
                </a:solidFill>
              </a:rPr>
              <a:t> </a:t>
            </a:r>
            <a:r>
              <a:rPr lang="nl-BE" sz="4800" dirty="0" err="1" smtClean="0">
                <a:solidFill>
                  <a:schemeClr val="bg1"/>
                </a:solidFill>
              </a:rPr>
              <a:t>conquises</a:t>
            </a:r>
            <a:endParaRPr lang="nl-BE" sz="4800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9" y="332656"/>
            <a:ext cx="8460780" cy="44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e libre 8"/>
          <p:cNvSpPr/>
          <p:nvPr/>
        </p:nvSpPr>
        <p:spPr>
          <a:xfrm>
            <a:off x="3872" y="-29472"/>
            <a:ext cx="9144000" cy="199807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DC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683568" y="54868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endParaRPr lang="nl-BE" sz="1800" dirty="0">
              <a:solidFill>
                <a:srgbClr val="634E42"/>
              </a:solidFill>
              <a:latin typeface="Engel Light" pitchFamily="50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  <a:p>
            <a:pPr algn="just"/>
            <a:endParaRPr lang="nl-BE" sz="1800" dirty="0">
              <a:solidFill>
                <a:prstClr val="black"/>
              </a:solidFill>
              <a:latin typeface="Engel Light" pitchFamily="50" charset="0"/>
            </a:endParaRPr>
          </a:p>
        </p:txBody>
      </p:sp>
      <p:pic>
        <p:nvPicPr>
          <p:cNvPr id="10" name="Image 9" descr="SUDPRESS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42" y="543694"/>
            <a:ext cx="928370" cy="25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rme libre 12"/>
          <p:cNvSpPr/>
          <p:nvPr/>
        </p:nvSpPr>
        <p:spPr>
          <a:xfrm rot="10800000">
            <a:off x="0" y="6358462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97177" y="506964"/>
            <a:ext cx="15121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100" dirty="0" smtClean="0">
                <a:solidFill>
                  <a:prstClr val="black"/>
                </a:solidFill>
              </a:rPr>
              <a:t>Une organisation</a:t>
            </a:r>
          </a:p>
          <a:p>
            <a:endParaRPr lang="fr-BE" sz="1100" dirty="0" smtClean="0">
              <a:solidFill>
                <a:prstClr val="black"/>
              </a:solidFill>
            </a:endParaRPr>
          </a:p>
          <a:p>
            <a:r>
              <a:rPr lang="fr-BE" sz="1100" dirty="0" smtClean="0">
                <a:solidFill>
                  <a:prstClr val="black"/>
                </a:solidFill>
              </a:rPr>
              <a:t>En collaboration avec</a:t>
            </a:r>
            <a:endParaRPr lang="fr-BE" sz="1100" dirty="0">
              <a:solidFill>
                <a:prstClr val="black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059832" y="2927012"/>
            <a:ext cx="5276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  </a:t>
            </a:r>
            <a:endParaRPr lang="fr-BE" dirty="0"/>
          </a:p>
        </p:txBody>
      </p:sp>
      <p:sp>
        <p:nvSpPr>
          <p:cNvPr id="11" name="Ellipse 10"/>
          <p:cNvSpPr/>
          <p:nvPr/>
        </p:nvSpPr>
        <p:spPr>
          <a:xfrm>
            <a:off x="4314640" y="3856528"/>
            <a:ext cx="2414183" cy="2337735"/>
          </a:xfrm>
          <a:prstGeom prst="ellipse">
            <a:avLst/>
          </a:prstGeom>
          <a:solidFill>
            <a:srgbClr val="D10A11"/>
          </a:solidFill>
          <a:ln>
            <a:solidFill>
              <a:srgbClr val="D10A1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400" b="1" dirty="0" smtClean="0"/>
              <a:t>98% des entreprises satisfaites</a:t>
            </a:r>
            <a:endParaRPr lang="fr-BE" sz="2400" b="1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6696980"/>
              </p:ext>
            </p:extLst>
          </p:nvPr>
        </p:nvGraphicFramePr>
        <p:xfrm>
          <a:off x="-180528" y="1945394"/>
          <a:ext cx="5254945" cy="371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Ellipse 14"/>
          <p:cNvSpPr/>
          <p:nvPr/>
        </p:nvSpPr>
        <p:spPr>
          <a:xfrm>
            <a:off x="6844239" y="3239094"/>
            <a:ext cx="2184345" cy="2178634"/>
          </a:xfrm>
          <a:prstGeom prst="ellipse">
            <a:avLst/>
          </a:prstGeom>
          <a:solidFill>
            <a:srgbClr val="D10A11"/>
          </a:solidFill>
          <a:ln>
            <a:solidFill>
              <a:srgbClr val="D10A1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Plus de 50% des entreprises ont eu beaucoup plus de visiteurs qu’espéré</a:t>
            </a:r>
            <a:endParaRPr lang="fr-BE" sz="1600" b="1" dirty="0"/>
          </a:p>
        </p:txBody>
      </p:sp>
      <p:sp>
        <p:nvSpPr>
          <p:cNvPr id="18" name="Ellipse 17"/>
          <p:cNvSpPr/>
          <p:nvPr/>
        </p:nvSpPr>
        <p:spPr>
          <a:xfrm>
            <a:off x="5572543" y="2037007"/>
            <a:ext cx="1656184" cy="1585809"/>
          </a:xfrm>
          <a:prstGeom prst="ellipse">
            <a:avLst/>
          </a:prstGeom>
          <a:solidFill>
            <a:srgbClr val="D10A11"/>
          </a:solidFill>
          <a:ln>
            <a:solidFill>
              <a:srgbClr val="D10A1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/>
              <a:t>Plus de 100 jobs proposés</a:t>
            </a:r>
            <a:endParaRPr lang="fr-BE" b="1" dirty="0"/>
          </a:p>
        </p:txBody>
      </p:sp>
      <p:sp>
        <p:nvSpPr>
          <p:cNvPr id="16" name="Forme libre 15"/>
          <p:cNvSpPr/>
          <p:nvPr/>
        </p:nvSpPr>
        <p:spPr>
          <a:xfrm rot="10800000">
            <a:off x="-17073" y="6331078"/>
            <a:ext cx="9144000" cy="526922"/>
          </a:xfrm>
          <a:custGeom>
            <a:avLst/>
            <a:gdLst>
              <a:gd name="connsiteX0" fmla="*/ 12700 w 7569200"/>
              <a:gd name="connsiteY0" fmla="*/ 0 h 1295400"/>
              <a:gd name="connsiteX1" fmla="*/ 7569200 w 7569200"/>
              <a:gd name="connsiteY1" fmla="*/ 0 h 1295400"/>
              <a:gd name="connsiteX2" fmla="*/ 7569200 w 7569200"/>
              <a:gd name="connsiteY2" fmla="*/ 1295400 h 1295400"/>
              <a:gd name="connsiteX3" fmla="*/ 0 w 7569200"/>
              <a:gd name="connsiteY3" fmla="*/ 1092200 h 1295400"/>
              <a:gd name="connsiteX4" fmla="*/ 12700 w 75692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9200" h="1295400">
                <a:moveTo>
                  <a:pt x="12700" y="0"/>
                </a:moveTo>
                <a:lnTo>
                  <a:pt x="7569200" y="0"/>
                </a:lnTo>
                <a:lnTo>
                  <a:pt x="7569200" y="1295400"/>
                </a:lnTo>
                <a:lnTo>
                  <a:pt x="0" y="1092200"/>
                </a:lnTo>
                <a:lnTo>
                  <a:pt x="12700" y="0"/>
                </a:lnTo>
                <a:close/>
              </a:path>
            </a:pathLst>
          </a:custGeom>
          <a:solidFill>
            <a:srgbClr val="D10A11"/>
          </a:solidFill>
          <a:ln>
            <a:solidFill>
              <a:srgbClr val="D10A1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BE">
              <a:solidFill>
                <a:prstClr val="white"/>
              </a:solidFill>
            </a:endParaRPr>
          </a:p>
        </p:txBody>
      </p:sp>
      <p:pic>
        <p:nvPicPr>
          <p:cNvPr id="19" name="Image 18" descr="Union Wallonne des Entreprises">
            <a:extLst>
              <a:ext uri="{FF2B5EF4-FFF2-40B4-BE49-F238E27FC236}">
                <a16:creationId xmlns:a16="http://schemas.microsoft.com/office/drawing/2014/main" xmlns="" id="{92AEEA03-2730-9143-92D4-3FC7277210D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18" y="918475"/>
            <a:ext cx="1440160" cy="487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08" y="-885411"/>
            <a:ext cx="3291840" cy="329184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574" y="1246477"/>
            <a:ext cx="907825" cy="32454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874" y="906970"/>
            <a:ext cx="351164" cy="48374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297" y="1243943"/>
            <a:ext cx="427926" cy="3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5818</TotalTime>
  <Words>494</Words>
  <Application>Microsoft Office PowerPoint</Application>
  <PresentationFormat>Affichage à l'écran (4:3)</PresentationFormat>
  <Paragraphs>229</Paragraphs>
  <Slides>26</Slides>
  <Notes>26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Arial Unicode MS</vt:lpstr>
      <vt:lpstr>Arial</vt:lpstr>
      <vt:lpstr>Calibri</vt:lpstr>
      <vt:lpstr>Engel Light</vt:lpstr>
      <vt:lpstr>Symbol</vt:lpstr>
      <vt:lpstr>Times New Roman</vt:lpstr>
      <vt:lpstr>Wingdings</vt:lpstr>
      <vt:lpstr>Kantoorthema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Filmpje</dc:title>
  <dc:creator>Matthias</dc:creator>
  <cp:lastModifiedBy>WARTEL Charline</cp:lastModifiedBy>
  <cp:revision>508</cp:revision>
  <cp:lastPrinted>2018-05-09T07:46:10Z</cp:lastPrinted>
  <dcterms:created xsi:type="dcterms:W3CDTF">2013-11-11T22:55:21Z</dcterms:created>
  <dcterms:modified xsi:type="dcterms:W3CDTF">2019-03-04T13:56:38Z</dcterms:modified>
</cp:coreProperties>
</file>